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428" r:id="rId3"/>
    <p:sldId id="259" r:id="rId4"/>
    <p:sldId id="258" r:id="rId5"/>
    <p:sldId id="440" r:id="rId6"/>
    <p:sldId id="429" r:id="rId7"/>
    <p:sldId id="430" r:id="rId8"/>
    <p:sldId id="431" r:id="rId9"/>
    <p:sldId id="432" r:id="rId10"/>
    <p:sldId id="433" r:id="rId11"/>
    <p:sldId id="434" r:id="rId12"/>
    <p:sldId id="435" r:id="rId13"/>
    <p:sldId id="436" r:id="rId14"/>
    <p:sldId id="437" r:id="rId15"/>
    <p:sldId id="438" r:id="rId16"/>
    <p:sldId id="439" r:id="rId17"/>
    <p:sldId id="441" r:id="rId18"/>
    <p:sldId id="453" r:id="rId19"/>
    <p:sldId id="442" r:id="rId20"/>
    <p:sldId id="443" r:id="rId21"/>
    <p:sldId id="444" r:id="rId22"/>
    <p:sldId id="272" r:id="rId23"/>
    <p:sldId id="454" r:id="rId24"/>
    <p:sldId id="445" r:id="rId25"/>
    <p:sldId id="446" r:id="rId26"/>
    <p:sldId id="447" r:id="rId27"/>
    <p:sldId id="448" r:id="rId28"/>
    <p:sldId id="449" r:id="rId29"/>
    <p:sldId id="450" r:id="rId30"/>
    <p:sldId id="455" r:id="rId31"/>
    <p:sldId id="452" r:id="rId32"/>
    <p:sldId id="451" r:id="rId33"/>
    <p:sldId id="290" r:id="rId34"/>
    <p:sldId id="291" r:id="rId35"/>
    <p:sldId id="293" r:id="rId36"/>
    <p:sldId id="383" r:id="rId37"/>
    <p:sldId id="382" r:id="rId38"/>
    <p:sldId id="295" r:id="rId39"/>
    <p:sldId id="303" r:id="rId40"/>
    <p:sldId id="456"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Marvin Round" panose="02000000000000000000" pitchFamily="2" charset="0"/>
      <p:regular r:id="rId49"/>
    </p:embeddedFont>
    <p:embeddedFont>
      <p:font typeface="PraterBlockPro" panose="020B0504010101020102" pitchFamily="34" charset="77"/>
      <p:regular r:id="rId50"/>
    </p:embeddedFont>
    <p:embeddedFont>
      <p:font typeface="Smoothy" pitchFamily="2" charset="77"/>
      <p:regular r:id="rId51"/>
    </p:embeddedFont>
    <p:embeddedFont>
      <p:font typeface="Smoothy Slanted" pitchFamily="2" charset="77"/>
      <p:italic r:id="rId52"/>
    </p:embeddedFont>
    <p:embeddedFont>
      <p:font typeface="Tahoma" panose="020B0604030504040204" pitchFamily="34" charset="0"/>
      <p:regular r:id="rId53"/>
      <p:bold r:id="rId54"/>
    </p:embeddedFont>
    <p:embeddedFont>
      <p:font typeface="Verdana" panose="020B0604030504040204" pitchFamily="34" charset="0"/>
      <p:regular r:id="rId55"/>
      <p:bold r:id="rId56"/>
      <p:italic r:id="rId57"/>
      <p:boldItalic r:id="rId58"/>
    </p:embeddedFont>
  </p:embeddedFontLst>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 id="2" name="Idalia Martin" initials="IM" lastIdx="1" clrIdx="1">
    <p:extLst>
      <p:ext uri="{19B8F6BF-5375-455C-9EA6-DF929625EA0E}">
        <p15:presenceInfo xmlns:p15="http://schemas.microsoft.com/office/powerpoint/2012/main" userId="b931d2294af186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21" autoAdjust="0"/>
    <p:restoredTop sz="76291" autoAdjust="0"/>
  </p:normalViewPr>
  <p:slideViewPr>
    <p:cSldViewPr snapToGrid="0">
      <p:cViewPr>
        <p:scale>
          <a:sx n="129" d="100"/>
          <a:sy n="129" d="100"/>
        </p:scale>
        <p:origin x="1096" y="432"/>
      </p:cViewPr>
      <p:guideLst/>
    </p:cSldViewPr>
  </p:slideViewPr>
  <p:notesTextViewPr>
    <p:cViewPr>
      <p:scale>
        <a:sx n="100" d="100"/>
        <a:sy n="100" d="100"/>
      </p:scale>
      <p:origin x="0" y="0"/>
    </p:cViewPr>
  </p:notesTextViewPr>
  <p:sorterViewPr>
    <p:cViewPr>
      <p:scale>
        <a:sx n="100" d="100"/>
        <a:sy n="100" d="100"/>
      </p:scale>
      <p:origin x="0" y="-10056"/>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5-13T08:56:15.440" idx="1">
    <p:pos x="4538" y="3353"/>
    <p:text>The word "queer" needs to be in italics throughout. The same applies to "sexi" and other words I have written in italics. (Per Spanish rules, words that are taken from another language should be in italics, or if the text around it is in italics, then it should be in normal font. The word "gay" has been accepted in the Spanish dictionary, so it does not need to be in italics.)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hablaremos sobre los sentimientos románticos y el coquetear.</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“Lesbiana” es una palabra que se refiere a una mujer que solo tiene sentimientos románticos o sexuales hacia otras mujeres.</a:t>
            </a:r>
            <a:endParaRPr lang="en-US" dirty="0"/>
          </a:p>
        </p:txBody>
      </p:sp>
      <p:sp>
        <p:nvSpPr>
          <p:cNvPr id="4" name="Slide Number Placeholder 3"/>
          <p:cNvSpPr>
            <a:spLocks noGrp="1"/>
          </p:cNvSpPr>
          <p:nvPr>
            <p:ph type="sldNum" sz="quarter" idx="10"/>
          </p:nvPr>
        </p:nvSpPr>
        <p:spPr/>
        <p:txBody>
          <a:bodyPr/>
          <a:lstStyle/>
          <a:p>
            <a:fld id="{CECF5B3D-642E-4B28-87C2-F57D0825168C}" type="slidenum">
              <a:rPr lang="en-US" smtClean="0"/>
              <a:t>10</a:t>
            </a:fld>
            <a:endParaRPr lang="en-US"/>
          </a:p>
        </p:txBody>
      </p:sp>
    </p:spTree>
    <p:extLst>
      <p:ext uri="{BB962C8B-B14F-4D97-AF65-F5344CB8AC3E}">
        <p14:creationId xmlns:p14="http://schemas.microsoft.com/office/powerpoint/2010/main" val="211275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“Homosexual” o “gay” son dos palabras que se refieren a un hombre que solo tiene sentimientos románticos o sexuales hacia otros hombres.</a:t>
            </a:r>
            <a:endParaRPr lang="en-US" dirty="0"/>
          </a:p>
        </p:txBody>
      </p:sp>
      <p:sp>
        <p:nvSpPr>
          <p:cNvPr id="4" name="Slide Number Placeholder 3"/>
          <p:cNvSpPr>
            <a:spLocks noGrp="1"/>
          </p:cNvSpPr>
          <p:nvPr>
            <p:ph type="sldNum" sz="quarter" idx="10"/>
          </p:nvPr>
        </p:nvSpPr>
        <p:spPr/>
        <p:txBody>
          <a:bodyPr/>
          <a:lstStyle/>
          <a:p>
            <a:fld id="{CECF5B3D-642E-4B28-87C2-F57D0825168C}" type="slidenum">
              <a:rPr lang="en-US" smtClean="0"/>
              <a:t>11</a:t>
            </a:fld>
            <a:endParaRPr lang="en-US"/>
          </a:p>
        </p:txBody>
      </p:sp>
    </p:spTree>
    <p:extLst>
      <p:ext uri="{BB962C8B-B14F-4D97-AF65-F5344CB8AC3E}">
        <p14:creationId xmlns:p14="http://schemas.microsoft.com/office/powerpoint/2010/main" val="401784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“Bisexual” es una palabra que se refiere a una persona que tiene sentimientos románticos o sexuales hacia tanto hombres como mujeres. Una mujer bisexual tiene sentimientos románticos o sexuales hacia tanto hombres como mujeres. Un hombre bisexual tiene sentimientos románticos o sexuales hacia tanto hombres como mujeres. </a:t>
            </a:r>
          </a:p>
          <a:p>
            <a:endParaRPr lang="en-US" i="1" baseline="0" dirty="0"/>
          </a:p>
          <a:p>
            <a:r>
              <a:rPr lang="es-MX" sz="1200" b="0" i="1" strike="noStrike" cap="none" spc="0" baseline="0" dirty="0">
                <a:solidFill>
                  <a:srgbClr val="000000"/>
                </a:solidFill>
                <a:effectLst/>
                <a:latin typeface="Calibri"/>
                <a:ea typeface="Calibri"/>
                <a:cs typeface="Calibri"/>
              </a:rPr>
              <a:t>Eso no quiere decir que la persona sale con dos personas a la vez. Solo significa que a la persona le atraen tanto los hombres como las mujeres.</a:t>
            </a:r>
            <a:endParaRPr lang="en-US" dirty="0"/>
          </a:p>
        </p:txBody>
      </p:sp>
      <p:sp>
        <p:nvSpPr>
          <p:cNvPr id="4" name="Slide Number Placeholder 3"/>
          <p:cNvSpPr>
            <a:spLocks noGrp="1"/>
          </p:cNvSpPr>
          <p:nvPr>
            <p:ph type="sldNum" sz="quarter" idx="10"/>
          </p:nvPr>
        </p:nvSpPr>
        <p:spPr/>
        <p:txBody>
          <a:bodyPr/>
          <a:lstStyle/>
          <a:p>
            <a:fld id="{CECF5B3D-642E-4B28-87C2-F57D0825168C}" type="slidenum">
              <a:rPr lang="en-US" smtClean="0"/>
              <a:t>12</a:t>
            </a:fld>
            <a:endParaRPr lang="en-US"/>
          </a:p>
        </p:txBody>
      </p:sp>
    </p:spTree>
    <p:extLst>
      <p:ext uri="{BB962C8B-B14F-4D97-AF65-F5344CB8AC3E}">
        <p14:creationId xmlns:p14="http://schemas.microsoft.com/office/powerpoint/2010/main" val="1934317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“Queer” </a:t>
            </a:r>
            <a:r>
              <a:rPr lang="es-MX" sz="1200" b="0" i="1" strike="noStrike" cap="none" spc="0" baseline="0" dirty="0">
                <a:solidFill>
                  <a:srgbClr val="000000"/>
                </a:solidFill>
                <a:effectLst/>
                <a:latin typeface="Calibri"/>
                <a:ea typeface="Calibri"/>
                <a:cs typeface="Calibri"/>
              </a:rPr>
              <a:t>es una palabra que se refiere a personas que no son heterosexuales.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De manera que personas que son lesbianas, homosexuales o gay o bisexuales también pueden identificarse como </a:t>
            </a:r>
            <a:r>
              <a:rPr lang="es-MX" sz="1200" b="0" i="0" strike="noStrike" cap="none" spc="0" baseline="0" dirty="0">
                <a:solidFill>
                  <a:srgbClr val="000000"/>
                </a:solidFill>
                <a:effectLst/>
                <a:latin typeface="Calibri"/>
                <a:ea typeface="Calibri"/>
                <a:cs typeface="Calibri"/>
              </a:rPr>
              <a:t>queer. </a:t>
            </a:r>
            <a:r>
              <a:rPr lang="es-MX" sz="1200" b="0" i="1" strike="noStrike" cap="none" spc="0" baseline="0" dirty="0">
                <a:solidFill>
                  <a:srgbClr val="000000"/>
                </a:solidFill>
                <a:effectLst/>
                <a:latin typeface="Calibri"/>
                <a:ea typeface="Calibri"/>
                <a:cs typeface="Calibri"/>
              </a:rPr>
              <a:t>Si no están seguros de cuál palabra usar para referirse a la orientación sexual de alguien, le pueden preguntar.</a:t>
            </a:r>
            <a:endParaRPr lang="en-US" dirty="0"/>
          </a:p>
        </p:txBody>
      </p:sp>
      <p:sp>
        <p:nvSpPr>
          <p:cNvPr id="4" name="Slide Number Placeholder 3"/>
          <p:cNvSpPr>
            <a:spLocks noGrp="1"/>
          </p:cNvSpPr>
          <p:nvPr>
            <p:ph type="sldNum" sz="quarter" idx="10"/>
          </p:nvPr>
        </p:nvSpPr>
        <p:spPr/>
        <p:txBody>
          <a:bodyPr/>
          <a:lstStyle/>
          <a:p>
            <a:fld id="{CECF5B3D-642E-4B28-87C2-F57D0825168C}" type="slidenum">
              <a:rPr lang="en-US" smtClean="0"/>
              <a:t>13</a:t>
            </a:fld>
            <a:endParaRPr lang="en-US"/>
          </a:p>
        </p:txBody>
      </p:sp>
    </p:spTree>
    <p:extLst>
      <p:ext uri="{BB962C8B-B14F-4D97-AF65-F5344CB8AC3E}">
        <p14:creationId xmlns:p14="http://schemas.microsoft.com/office/powerpoint/2010/main" val="3787753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personas no tienen sentimientos sexuales por personas de ningún género. A esto se le llama ser “asexual”, y también es completamente normal. Algunas personas asexuales salen a citas y quieren estar en relaciones románticas y otras no.</a:t>
            </a:r>
            <a:endParaRPr lang="en-US" dirty="0"/>
          </a:p>
        </p:txBody>
      </p:sp>
      <p:sp>
        <p:nvSpPr>
          <p:cNvPr id="4" name="Slide Number Placeholder 3"/>
          <p:cNvSpPr>
            <a:spLocks noGrp="1"/>
          </p:cNvSpPr>
          <p:nvPr>
            <p:ph type="sldNum" sz="quarter" idx="10"/>
          </p:nvPr>
        </p:nvSpPr>
        <p:spPr/>
        <p:txBody>
          <a:bodyPr/>
          <a:lstStyle/>
          <a:p>
            <a:fld id="{CECF5B3D-642E-4B28-87C2-F57D0825168C}" type="slidenum">
              <a:rPr lang="en-US" smtClean="0"/>
              <a:t>14</a:t>
            </a:fld>
            <a:endParaRPr lang="en-US"/>
          </a:p>
        </p:txBody>
      </p:sp>
    </p:spTree>
    <p:extLst>
      <p:ext uri="{BB962C8B-B14F-4D97-AF65-F5344CB8AC3E}">
        <p14:creationId xmlns:p14="http://schemas.microsoft.com/office/powerpoint/2010/main" val="1858149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Otra palabra que quizás escuchen es “pansexual”. Esta es una palabra que se refiere a alguien que tiene sentimientos sexuales para personas de cualquier género: hombres, mujeres o personas no binarias.</a:t>
            </a:r>
          </a:p>
          <a:p>
            <a:endParaRPr lang="en-US" i="1" baseline="0"/>
          </a:p>
          <a:p>
            <a:r>
              <a:rPr lang="es-MX" sz="1200" b="0" i="1" strike="noStrike" cap="none" spc="0" baseline="0">
                <a:solidFill>
                  <a:srgbClr val="000000"/>
                </a:solidFill>
                <a:effectLst/>
                <a:latin typeface="Calibri"/>
                <a:ea typeface="Calibri"/>
                <a:cs typeface="Calibri"/>
              </a:rPr>
              <a:t>Las orientaciones sexuales que mencionamos hoy son solo algunas de las orientaciones sexuales que existen. Si no mencionamos su orientación sexual, de todas maneras es totalmente real e increíble. No importa cómo se identifiquen, ustedes son increíbles.</a:t>
            </a:r>
            <a:endParaRPr lang="en-US"/>
          </a:p>
        </p:txBody>
      </p:sp>
      <p:sp>
        <p:nvSpPr>
          <p:cNvPr id="4" name="Slide Number Placeholder 3"/>
          <p:cNvSpPr>
            <a:spLocks noGrp="1"/>
          </p:cNvSpPr>
          <p:nvPr>
            <p:ph type="sldNum" sz="quarter" idx="10"/>
          </p:nvPr>
        </p:nvSpPr>
        <p:spPr/>
        <p:txBody>
          <a:bodyPr/>
          <a:lstStyle/>
          <a:p>
            <a:fld id="{CECF5B3D-642E-4B28-87C2-F57D0825168C}" type="slidenum">
              <a:rPr lang="en-US" smtClean="0"/>
              <a:t>15</a:t>
            </a:fld>
            <a:endParaRPr lang="en-US"/>
          </a:p>
        </p:txBody>
      </p:sp>
    </p:spTree>
    <p:extLst>
      <p:ext uri="{BB962C8B-B14F-4D97-AF65-F5344CB8AC3E}">
        <p14:creationId xmlns:p14="http://schemas.microsoft.com/office/powerpoint/2010/main" val="3784774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ha escuchado los términos “LGBTQ” o “LGBTQIA+”? Levanten la mano si han escuchado estos términos.</a:t>
            </a:r>
          </a:p>
          <a:p>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endParaRPr lang="en-US" sz="1200" b="0" i="1"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“LGBTQUIA+” es un término que usamos para referirnos a las orientaciones sexuales y otras identidades de género que mencionamos hoy, así como en algunas de nuestras clases anteriores. En la pantalla, pueden ver lo que representa cada letra. Hemos hablado de todas estas identidades excepto “</a:t>
            </a:r>
            <a:r>
              <a:rPr lang="es-MX" sz="1200" b="0" i="1" strike="noStrike" cap="none" spc="0" baseline="0" dirty="0" err="1">
                <a:solidFill>
                  <a:srgbClr val="000000"/>
                </a:solidFill>
                <a:effectLst/>
                <a:latin typeface="Calibri"/>
                <a:ea typeface="Calibri"/>
                <a:cs typeface="Calibri"/>
              </a:rPr>
              <a:t>intersexo</a:t>
            </a:r>
            <a:r>
              <a:rPr lang="es-MX" sz="1200" b="0" i="1" strike="noStrike" cap="none" spc="0" baseline="0" dirty="0">
                <a:solidFill>
                  <a:srgbClr val="000000"/>
                </a:solidFill>
                <a:effectLst/>
                <a:latin typeface="Calibri"/>
                <a:ea typeface="Calibri"/>
                <a:cs typeface="Calibri"/>
              </a:rPr>
              <a:t>”. Hablaremos más sobre “</a:t>
            </a:r>
            <a:r>
              <a:rPr lang="es-MX" sz="1200" b="0" i="1" strike="noStrike" cap="none" spc="0" baseline="0" dirty="0" err="1">
                <a:solidFill>
                  <a:srgbClr val="000000"/>
                </a:solidFill>
                <a:effectLst/>
                <a:latin typeface="Calibri"/>
                <a:ea typeface="Calibri"/>
                <a:cs typeface="Calibri"/>
              </a:rPr>
              <a:t>intersexo</a:t>
            </a:r>
            <a:r>
              <a:rPr lang="es-MX" sz="1200" b="0" i="1" strike="noStrike" cap="none" spc="0" baseline="0" dirty="0">
                <a:solidFill>
                  <a:srgbClr val="000000"/>
                </a:solidFill>
                <a:effectLst/>
                <a:latin typeface="Calibri"/>
                <a:ea typeface="Calibri"/>
                <a:cs typeface="Calibri"/>
              </a:rPr>
              <a:t>” en otra clase más adelante. </a:t>
            </a:r>
          </a:p>
          <a:p>
            <a:endParaRPr lang="en-US" sz="1200" b="0" i="1" u="none" strike="noStrike" kern="1200" baseline="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Ustedes deben sentirse orgullosos de quienes son, sin importar cuál sea su orientación sexual o su identidad de género. Recuerden: ¡ustedes son increíbles! A todas las personas en esta clase se le respeta por quienes son.</a:t>
            </a:r>
          </a:p>
          <a:p>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Nota:  Incluimos en estas diapositivas las orientaciones sexuales principales en 2022. A medida que pase el tiempo y cambia el lenguaje, quizás sea necesario actualizar estas diapositivas con identidades nuevas. </a:t>
            </a:r>
            <a:endParaRPr lang="en-US" i="1" dirty="0"/>
          </a:p>
        </p:txBody>
      </p:sp>
      <p:sp>
        <p:nvSpPr>
          <p:cNvPr id="4" name="Slide Number Placeholder 3"/>
          <p:cNvSpPr>
            <a:spLocks noGrp="1"/>
          </p:cNvSpPr>
          <p:nvPr>
            <p:ph type="sldNum" sz="quarter" idx="10"/>
          </p:nvPr>
        </p:nvSpPr>
        <p:spPr/>
        <p:txBody>
          <a:bodyPr/>
          <a:lstStyle/>
          <a:p>
            <a:fld id="{CECF5B3D-642E-4B28-87C2-F57D0825168C}" type="slidenum">
              <a:rPr lang="en-US" smtClean="0"/>
              <a:t>16</a:t>
            </a:fld>
            <a:endParaRPr lang="en-US"/>
          </a:p>
        </p:txBody>
      </p:sp>
    </p:spTree>
    <p:extLst>
      <p:ext uri="{BB962C8B-B14F-4D97-AF65-F5344CB8AC3E}">
        <p14:creationId xmlns:p14="http://schemas.microsoft.com/office/powerpoint/2010/main" val="1776794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Muchas personas aún exploran (o tratan de averiguar) hacia quienes tienen sentimientos románticos o sexuales. Quizás aún no sepan cuál es su orientación sexual. O también, lo que piensan que es su orientación sexual quizás cambie. Algunas personas toman muchos años en decidir quién les atrae. Quizás incluso salgan con personas de diferentes géneros mientras decidan cuál es su orientación sexual.</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Todo esto es normal y está bien.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Solo ustedes deciden con quiénes hablan acerca de su orientación sexual y cómo les dicen. </a:t>
            </a:r>
          </a:p>
          <a:p>
            <a:endParaRPr lang="en-US" sz="1200" b="0" i="1"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3372290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 Diga: </a:t>
            </a:r>
            <a:r>
              <a:rPr lang="es-MX" sz="1200" b="0" i="1" strike="noStrike" cap="none" spc="0" baseline="0">
                <a:solidFill>
                  <a:srgbClr val="000000"/>
                </a:solidFill>
                <a:effectLst/>
                <a:latin typeface="Calibri"/>
                <a:ea typeface="Calibri"/>
                <a:cs typeface="Calibri"/>
              </a:rPr>
              <a:t>Ya que han pensado en hacia quienes tienen sentimientos románticos o sexuales, hablaremos más sobre cómo pueden mostrar a alguien que tienen sentimientos hacia ellos. </a:t>
            </a:r>
            <a:endParaRPr lang="en-US">
              <a:effectLst/>
            </a:endParaRP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1525476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s-MX" sz="1200" b="0" i="0" strike="noStrike" cap="none" spc="0" baseline="0" dirty="0">
                <a:solidFill>
                  <a:srgbClr val="000000"/>
                </a:solidFill>
                <a:effectLst/>
                <a:latin typeface="Tahoma"/>
                <a:ea typeface="Tahoma"/>
                <a:cs typeface="Tahoma"/>
              </a:rPr>
              <a:t>Diga: </a:t>
            </a:r>
            <a:r>
              <a:rPr lang="es-MX" sz="1200" b="0" i="1" strike="noStrike" cap="none" spc="0" baseline="0" dirty="0">
                <a:solidFill>
                  <a:srgbClr val="000000"/>
                </a:solidFill>
                <a:effectLst/>
                <a:latin typeface="Tahoma"/>
                <a:ea typeface="Tahoma"/>
                <a:cs typeface="Tahoma"/>
              </a:rPr>
              <a:t>El coquetear es hacer o decir cosas para mostrar a otra persona que tienen sentimientos románticos o sexuales hacia esa persona.</a:t>
            </a:r>
            <a:endParaRPr lang="en-US" sz="1200"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150919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 las personas.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 </a:t>
            </a: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Tahoma"/>
                <a:ea typeface="Tahoma"/>
                <a:cs typeface="Tahoma"/>
              </a:rPr>
              <a:t>Diga: </a:t>
            </a:r>
            <a:r>
              <a:rPr lang="es-MX" sz="1200" b="0" i="1" strike="noStrike" cap="none" spc="0" baseline="0" dirty="0">
                <a:solidFill>
                  <a:srgbClr val="000000"/>
                </a:solidFill>
                <a:effectLst/>
                <a:latin typeface="Tahoma"/>
                <a:ea typeface="Tahoma"/>
                <a:cs typeface="Tahoma"/>
              </a:rPr>
              <a:t>Para que el coquetear sea aceptable, las dos personas deben coquetear.</a:t>
            </a:r>
            <a:r>
              <a:rPr lang="es-MX" sz="1200" b="0" i="0" strike="noStrike" cap="none" spc="0" baseline="0" dirty="0">
                <a:solidFill>
                  <a:srgbClr val="000000"/>
                </a:solidFill>
                <a:effectLst/>
                <a:latin typeface="Tahoma"/>
                <a:ea typeface="Tahoma"/>
                <a:cs typeface="Tahoma"/>
              </a:rPr>
              <a:t> </a:t>
            </a:r>
            <a:r>
              <a:rPr lang="es-MX" sz="1200" b="0" i="1" strike="noStrike" cap="none" spc="0" baseline="0" dirty="0">
                <a:solidFill>
                  <a:srgbClr val="000000"/>
                </a:solidFill>
                <a:effectLst/>
                <a:latin typeface="Calibri"/>
                <a:ea typeface="Calibri"/>
                <a:cs typeface="Calibri"/>
              </a:rPr>
              <a:t>Si una persona continúa coqueteando y la otra persona no responde, eso no está bien.</a:t>
            </a:r>
            <a:r>
              <a:rPr lang="es-MX" sz="1200" b="0" i="0" strike="noStrike" cap="none" spc="0" baseline="0" dirty="0">
                <a:solidFill>
                  <a:srgbClr val="000000"/>
                </a:solidFill>
                <a:effectLst/>
                <a:latin typeface="Tahoma"/>
                <a:ea typeface="Tahoma"/>
                <a:cs typeface="Tahoma"/>
              </a:rPr>
              <a:t> </a:t>
            </a:r>
            <a:r>
              <a:rPr lang="es-MX" sz="1200" b="0" i="1" strike="noStrike" cap="none" spc="0" baseline="0" dirty="0">
                <a:solidFill>
                  <a:srgbClr val="000000"/>
                </a:solidFill>
                <a:effectLst/>
                <a:latin typeface="Tahoma"/>
                <a:ea typeface="Tahoma"/>
                <a:cs typeface="Tahoma"/>
              </a:rPr>
              <a:t>La persona que está coqueteando necesita dejar de hacerlo.</a:t>
            </a:r>
            <a:r>
              <a:rPr lang="es-MX" sz="1200" b="0" i="0" strike="noStrike" cap="none" spc="0" baseline="0" dirty="0">
                <a:solidFill>
                  <a:srgbClr val="000000"/>
                </a:solidFill>
                <a:effectLst/>
                <a:latin typeface="Tahoma"/>
                <a:ea typeface="Tahoma"/>
                <a:cs typeface="Tahoma"/>
              </a:rPr>
              <a:t> </a:t>
            </a:r>
            <a:r>
              <a:rPr lang="es-MX" sz="1200" b="0" i="1" strike="noStrike" cap="none" spc="0" baseline="0" dirty="0">
                <a:solidFill>
                  <a:srgbClr val="000000"/>
                </a:solidFill>
                <a:effectLst/>
                <a:latin typeface="Tahoma"/>
                <a:ea typeface="Tahoma"/>
                <a:cs typeface="Tahoma"/>
              </a:rPr>
              <a:t>Si alguien continúa coqueteando con ustedes y no les gusta, ¿qué pueden hacer?</a:t>
            </a:r>
          </a:p>
          <a:p>
            <a:pPr rtl="0"/>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b="0" i="0" baseline="0" dirty="0">
              <a:effectLst/>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Pueden decirle a la persona que deje de hacerlo, digan “¡NO!”, aléjense o consigan ayuda con una persona adulta de su círculo interior de confianza (círculo verde).</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Para que el coquetear sea aceptable, las dos personas también necesitan sentirse felices y bien. ¿Cómo pueden saber si alguien se siente feliz de que le están coqueteando? ¿Cómo podría verse su cara? ¿Cómo podría verse su cuerpo?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Las siguientes son ejemplos de respuestas: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Sonríe.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Le mira a los ojos.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Se acerca.</a:t>
            </a:r>
            <a:endParaRPr lang="en-US" b="0" i="1" dirty="0">
              <a:effectLst/>
            </a:endParaRPr>
          </a:p>
          <a:p>
            <a:pPr rtl="0"/>
            <a:endParaRPr lang="en-US" sz="1200" b="0" i="0" u="none" strike="noStrike" kern="1200" dirty="0">
              <a:solidFill>
                <a:schemeClr val="tx1"/>
              </a:solidFill>
              <a:effectLst/>
              <a:latin typeface="+mn-lt"/>
              <a:ea typeface="+mn-ea"/>
              <a:cs typeface="+mn-cs"/>
            </a:endParaRPr>
          </a:p>
          <a:p>
            <a:pPr rtl="0"/>
            <a:r>
              <a:rPr lang="es-MX" sz="1200" b="0" i="1" strike="noStrike" cap="none" spc="0" baseline="0" dirty="0">
                <a:solidFill>
                  <a:srgbClr val="000000"/>
                </a:solidFill>
                <a:effectLst/>
                <a:latin typeface="Calibri"/>
                <a:ea typeface="Calibri"/>
                <a:cs typeface="Calibri"/>
              </a:rPr>
              <a:t>Si no están seguros de que alguien está a gusto con su coqueteo, deben preguntar. Podrían preguntar: “¿Está a gusto con esto? o “Me gusta (o “me cae bien”). ¿Está bien si sigo hablando con usted?”.</a:t>
            </a:r>
            <a:br>
              <a:rPr sz="1200" dirty="0"/>
            </a:br>
            <a:br>
              <a:rPr sz="1200" dirty="0"/>
            </a:b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2779135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¿Dónde debe estar una persona en su Mapa de relaciones antes de coquetear con ella?</a:t>
            </a:r>
          </a:p>
          <a:p>
            <a:pPr rtl="0"/>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rtl="0"/>
            <a:endParaRPr lang="en-US" b="0" i="1" dirty="0">
              <a:effectLst/>
            </a:endParaRPr>
          </a:p>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Una persona debe estar, al menos, en el círculo de en medio de personas que conocen (círculo amarillo) antes de coquetear con ella. ¿Cómo podría sentirse una persona si una persona desconocida le coquetea?</a:t>
            </a:r>
            <a:r>
              <a:rPr lang="es-MX" sz="1200" b="0" i="0" strike="noStrike" cap="none" spc="0" baseline="0" dirty="0">
                <a:solidFill>
                  <a:srgbClr val="000000"/>
                </a:solidFill>
                <a:effectLst/>
                <a:latin typeface="Calibri"/>
                <a:ea typeface="Calibri"/>
                <a:cs typeface="Calibri"/>
              </a:rPr>
              <a:t> </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Las siguientes son ejemplos de respuestas: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Asustada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t>
            </a:r>
            <a:r>
              <a:rPr lang="es-MX" sz="1200" b="0" i="1" strike="noStrike" cap="none" spc="0" baseline="0" dirty="0" err="1">
                <a:solidFill>
                  <a:srgbClr val="000000"/>
                </a:solidFill>
                <a:effectLst/>
                <a:latin typeface="Calibri"/>
                <a:ea typeface="Calibri"/>
                <a:cs typeface="Calibri"/>
              </a:rPr>
              <a:t>Friqueada</a:t>
            </a:r>
            <a:r>
              <a:rPr lang="es-MX" sz="1200" b="0" i="1" strike="noStrike" cap="none" spc="0" baseline="0" dirty="0">
                <a:solidFill>
                  <a:srgbClr val="000000"/>
                </a:solidFill>
                <a:effectLst/>
                <a:latin typeface="Calibri"/>
                <a:ea typeface="Calibri"/>
                <a:cs typeface="Calibri"/>
              </a:rPr>
              <a: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Incómoda</a:t>
            </a:r>
            <a:endParaRPr lang="en-US" b="0" i="1" dirty="0">
              <a:effectLst/>
            </a:endParaRPr>
          </a:p>
          <a:p>
            <a:endParaRPr lang="en-US" sz="1200" b="0"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¿Está bien mandarle besos a alguien que no conoce o correr hacia una persona que no conoce y darle un abrazo? </a:t>
            </a:r>
          </a:p>
          <a:p>
            <a:endParaRPr lang="en-US" sz="1200" b="0" i="1"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endParaRPr lang="en-US" sz="1200" b="0"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Incluso si es muy linda, no es seguro hacer eso.</a:t>
            </a:r>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3549297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a:p>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 Diga: </a:t>
            </a:r>
            <a:r>
              <a:rPr lang="es-MX" sz="1200" b="0" i="1" strike="noStrike" cap="none" spc="0" baseline="0">
                <a:solidFill>
                  <a:srgbClr val="000000"/>
                </a:solidFill>
                <a:effectLst/>
                <a:latin typeface="Calibri"/>
                <a:ea typeface="Calibri"/>
                <a:cs typeface="Calibri"/>
              </a:rPr>
              <a:t>Enseguida, hablaremos sobre cómo las personas usan halagos para coquetear.</a:t>
            </a:r>
            <a:endParaRPr lang="en-US">
              <a:effectLst/>
            </a:endParaRP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1117216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s-MX" sz="1200" b="0" i="0" strike="noStrike" cap="none" spc="0" baseline="0">
                <a:solidFill>
                  <a:srgbClr val="000000"/>
                </a:solidFill>
                <a:effectLst/>
                <a:latin typeface="Tahoma"/>
                <a:ea typeface="Tahoma"/>
                <a:cs typeface="Tahoma"/>
              </a:rPr>
              <a:t>Diga: </a:t>
            </a:r>
            <a:r>
              <a:rPr lang="es-MX" sz="1200" b="0" i="1" strike="noStrike" cap="none" spc="0" baseline="0">
                <a:solidFill>
                  <a:srgbClr val="000000"/>
                </a:solidFill>
                <a:effectLst/>
                <a:latin typeface="Tahoma"/>
                <a:ea typeface="Tahoma"/>
                <a:cs typeface="Tahoma"/>
              </a:rPr>
              <a:t>El halagar es una manera de coquetear. Los halagos son cosas agradables que se le dice a alguien.</a:t>
            </a:r>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1227714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1200" b="0" i="0" strike="noStrike" cap="none" spc="0" baseline="0" dirty="0">
                <a:solidFill>
                  <a:srgbClr val="000000"/>
                </a:solidFill>
                <a:effectLst/>
                <a:latin typeface="Calibri"/>
                <a:ea typeface="Calibri"/>
                <a:cs typeface="Calibri"/>
              </a:rPr>
              <a:t>Ya sea en un pizarrón blanco o en una hoja de rotafolio, dibuje tres columnas con los encabezados: “Lo que trae puesto”, “Cómo es” y “Cosas que hace bien”. </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Los halagos pueden ser una parte importante de todas las relaciones, incluidas las relaciones románticas. Hay tres diferentes tipos de halagos. El primer tipo es de halagos por lo que la persona trae puesto. El segundo tipo es de halagos por cómo es la persona. El tercer tipo es de halagos por las habilidades de la persona. Hablaremos más sobre cada uno de estos tipos de halagos. </a:t>
            </a:r>
            <a:endParaRPr lang="en-US" sz="1100" i="1"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2793461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primer tipo es de halagos por lo que la persona trae puesto, como su ropa o sus lentes de sol. Por ejemplo, podrían decir: “¡Qué padre camisa!”. ¿Pueden pensar en otros ejemplos de halagos que podrían dar a alguien por lo que trae puesto? </a:t>
            </a:r>
            <a:endParaRPr lang="en-US" sz="1100" i="1" kern="1200" dirty="0">
              <a:solidFill>
                <a:schemeClr val="tx1"/>
              </a:solidFill>
              <a:effectLst/>
              <a:latin typeface="+mn-lt"/>
              <a:ea typeface="+mn-ea"/>
              <a:cs typeface="+mn-cs"/>
            </a:endParaRPr>
          </a:p>
          <a:p>
            <a:pPr lvl="0"/>
            <a:endParaRPr lang="en-US" sz="11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Escriba los ejemplos en el pizarrón blanco o en una hoja de rotafolio a medida que los diga el grupo.</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2519503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segundo tipo es de halagos por cómo es la persona.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Un ejemplo es: “Eres muy cómico.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Siempre me puedes hacer reír”.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¿Cuáles serían otros ejemplos de halagos con base en cómo es una persona?</a:t>
            </a:r>
          </a:p>
          <a:p>
            <a:pPr lvl="0"/>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Escriba los ejemplos en el pizarrón blanco o en una hoja de rotafolio a medida que los diga el grupo. </a:t>
            </a:r>
            <a:r>
              <a:rPr lang="es-MX" sz="1100" b="0" i="0" strike="noStrike" cap="none" spc="0" baseline="0" dirty="0">
                <a:solidFill>
                  <a:srgbClr val="000000"/>
                </a:solidFill>
                <a:effectLst/>
                <a:latin typeface="Calibri"/>
                <a:ea typeface="Calibri"/>
                <a:cs typeface="Calibri"/>
              </a:rPr>
              <a:t>Si el grupo da ejemplos de halagos con base en cómo se ve alguien (p. ej., “Eres muy hermosa”, “Eres </a:t>
            </a:r>
            <a:r>
              <a:rPr lang="es-MX" sz="1100" b="0" i="1" strike="noStrike" cap="none" spc="0" baseline="0" dirty="0">
                <a:solidFill>
                  <a:srgbClr val="000000"/>
                </a:solidFill>
                <a:effectLst/>
                <a:latin typeface="Calibri"/>
                <a:ea typeface="Calibri"/>
                <a:cs typeface="Calibri"/>
              </a:rPr>
              <a:t>sexi</a:t>
            </a:r>
            <a:r>
              <a:rPr lang="es-MX" sz="1100" b="0" i="0" strike="noStrike" cap="none" spc="0" baseline="0" dirty="0">
                <a:solidFill>
                  <a:srgbClr val="000000"/>
                </a:solidFill>
                <a:effectLst/>
                <a:latin typeface="Calibri"/>
                <a:ea typeface="Calibri"/>
                <a:cs typeface="Calibri"/>
              </a:rPr>
              <a:t>”), pida que intenten aportar otro halago que no tenga que ver con el aspecto de una persona.</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3068962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último tipo de halago es por las habilidades de la persona. Estas son cosas que alguien ha aprendido o practicado (algo que hacen bien). Un ejemplo es: “¡Qué gran bailador!” ¿Cuáles serían otros ejemplos de halagos con base en las habilidades de una persona? </a:t>
            </a:r>
            <a:endParaRPr lang="en-US" sz="1100" i="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Escriba los ejemplos en el pizarrón blanco o en una hoja de rotafolio a medida que los diga el grupo.</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3264764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Todos los halagos en nuestras listas son cosas que pueden decir a medida que conocen a alguien nuevo o si quieren coquetear con alguien que conocen y les atrae.</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Los halagos por cómo se ve una persona o por su cuerpo son un poco más complicados.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¿Deben decirle: “Es muy</a:t>
            </a:r>
            <a:r>
              <a:rPr lang="es-MX" sz="1200" b="0" i="0" strike="noStrike" cap="none" spc="0" baseline="0" dirty="0">
                <a:solidFill>
                  <a:srgbClr val="000000"/>
                </a:solidFill>
                <a:effectLst/>
                <a:latin typeface="Calibri"/>
                <a:ea typeface="Calibri"/>
                <a:cs typeface="Calibri"/>
              </a:rPr>
              <a:t> sexi</a:t>
            </a:r>
            <a:r>
              <a:rPr lang="es-MX" sz="1200" b="0" i="1" strike="noStrike" cap="none" spc="0" baseline="0" dirty="0">
                <a:solidFill>
                  <a:srgbClr val="000000"/>
                </a:solidFill>
                <a:effectLst/>
                <a:latin typeface="Calibri"/>
                <a:ea typeface="Calibri"/>
                <a:cs typeface="Calibri"/>
              </a:rPr>
              <a:t>” a alguien que acaban de conocer y que está en su círculo rojo?</a:t>
            </a:r>
          </a:p>
          <a:p>
            <a:pPr rtl="0"/>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rtl="0"/>
            <a:endParaRPr lang="en-US" b="0" i="1" dirty="0">
              <a:effectLst/>
            </a:endParaRPr>
          </a:p>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 es seguro hacer eso. Podría hacer que la otra persona se sienta muy incómoda o que está en peligro. ¿Dónde debe estar alguien en su Mapa de relaciones antes de halagarlo por cómo se ve o por su cuerpo?</a:t>
            </a:r>
          </a:p>
          <a:p>
            <a:pPr rtl="0"/>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rtl="0"/>
            <a:endParaRPr lang="en-US" b="0" i="1" dirty="0">
              <a:effectLst/>
            </a:endParaRPr>
          </a:p>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Una persona debe estar, al menos, en el círculo de en medio de personas que conoce (círculo amarillo). Incluso así, algunas personas podrían sentirse incómodas si otra persona habla sobre cómo se ve o su cuerpo. El cuerpo es algo muy personal. Si han estado en una relación por mucho tiempo y confía el uno en el otro, estos tipos de halagos pueden estar bien. Deben verificar con la persona con la que sale para averiguar qué tipos de halagos le gustan. Si no le gustan los halagos por cómo se ve o por su cuerpo, no deben halagarla por eso. Las dos personas deben sentirse bien y a gusto con los halagos que se usan al coquetear. </a:t>
            </a:r>
            <a:endParaRPr lang="en-US" b="0" i="1" dirty="0">
              <a:effectLst/>
            </a:endParaRPr>
          </a:p>
          <a:p>
            <a:br>
              <a:rPr lang="en-US" dirty="0"/>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355587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Sentimientos románticos: cuando alguien le gusta mucho y quiere salir a citas con esa persona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Sentimientos sexuales: cuando se siente atraído a alguien y quiere besar o tocar a esa persona. </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Orientación sexual: hacia quién se tiene sentimientos románticos o sexuales y cuál es su género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Coquetear: hacer o decir cosas para mostrar a alguien que se tienen sentimientos románticos o sexuales hacia otra persona.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Halagar: decir cosas agradables a alguien</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Persona desconocida: una persona que no conoce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Amigo: alguien con quien le gusta pasar el tiempo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Pareja romántica: la persona con quien sale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Consentimiento: obtener el permiso de alguien para hacer algo, cuando pregunten a alguien y les dicen que sí</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 Diga: </a:t>
            </a:r>
            <a:r>
              <a:rPr lang="es-MX" sz="1200" b="0" i="1" strike="noStrike" cap="none" spc="0" baseline="0" dirty="0">
                <a:solidFill>
                  <a:srgbClr val="000000"/>
                </a:solidFill>
                <a:effectLst/>
                <a:latin typeface="Calibri"/>
                <a:ea typeface="Calibri"/>
                <a:cs typeface="Calibri"/>
              </a:rPr>
              <a:t>Lo último que haremos hoy es practicar usar los halagos que acabamos de mencionar.</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3120844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un momento, pasearán por el salón y hablarán con una persona a la vez. Cuando hablen con la otra persona, practiquen halagar. Pueden elegir un halago de nuestras listas que están al frente del salón o usar un halago nuevo por lo que la otra persona trae puesto, por cómo es o por sus habilidades. ¿Cómo pueden responder cuando alguien los halaga?</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Dé al grupo suficiente tiempo para procesar la pregunta y tomar sus decisiones. Un ejemplo de respuesta es decir: “Gracias”.</a:t>
            </a:r>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Después de responder al halago, pueden halagar a la otra persona también. Después de que las dos personas practicaron halagar y responder a los halagos, encuentre a una persona nueva con quien practicar.</a:t>
            </a:r>
            <a:endParaRPr lang="en-US" sz="1100" i="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Pasee por el salón y apoye al grupo según sea necesario para encontrar a una persona o a un compañero de clase para practicar los halagos y luego para encontrar a una persona nueva. Continúen practicando por unos cinco minutos.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1878686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Terminemos la clase organizando los pasos para coquetear. Recuerden: solo deben coquetear con alguien en su círculo de en medio de personas que conocen (círculo amarillo) o con personas en su círculo interior de personas en quienes confían (círculo verde).</a:t>
            </a:r>
          </a:p>
          <a:p>
            <a:pPr rtl="0" fontAlgn="base"/>
            <a:endParaRPr lang="en-US" sz="1200" b="0" i="1" u="none" strike="noStrike" kern="1200" baseline="0" dirty="0">
              <a:solidFill>
                <a:schemeClr val="tx1"/>
              </a:solidFill>
              <a:effectLst/>
              <a:latin typeface="+mn-lt"/>
              <a:ea typeface="+mn-ea"/>
              <a:cs typeface="+mn-cs"/>
            </a:endParaRPr>
          </a:p>
          <a:p>
            <a:pPr rtl="0" fontAlgn="base"/>
            <a:r>
              <a:rPr lang="es-MX" sz="1200" b="0" i="1" strike="noStrike" cap="none" spc="0" baseline="0" dirty="0">
                <a:solidFill>
                  <a:srgbClr val="000000"/>
                </a:solidFill>
                <a:effectLst/>
                <a:latin typeface="Calibri"/>
                <a:ea typeface="Calibri"/>
                <a:cs typeface="Calibri"/>
              </a:rPr>
              <a:t>Primero, pueden mirar a la persona y sonreír. Luego, halaguen a la persona. Después de halagarla, observen el lenguaje corporal de la otra persona. Si sonríe, pueden continuar hablando. Si no sonríe o parece estar incómoda, retírense y denle espacio. Si no están seguros de si alguien está a gusto con que le halaguen, simplemente pregúntenle.</a:t>
            </a:r>
            <a:endParaRPr lang="en-US" sz="1200" b="0" i="1" u="none" strike="noStrike" kern="1200" dirty="0">
              <a:solidFill>
                <a:schemeClr val="tx1"/>
              </a:solidFill>
              <a:effectLst/>
              <a:latin typeface="+mn-lt"/>
              <a:ea typeface="+mn-ea"/>
              <a:cs typeface="+mn-cs"/>
            </a:endParaRPr>
          </a:p>
          <a:p>
            <a:br>
              <a:rPr lang="en-US" dirty="0"/>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3650445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dirty="0">
                <a:solidFill>
                  <a:srgbClr val="000000"/>
                </a:solidFill>
                <a:effectLst/>
                <a:latin typeface="Calibri"/>
                <a:ea typeface="Calibri"/>
                <a:cs typeface="Calibri"/>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 qué se refieren las palabras “Heterosexual”, “lesbiana”, “homosexual” o “gay”, “bisexual” y “asexual”? Muestren un dedo para “La orientación sexual de una persona”, dos dedos para “La talla de calzado de una persona” o tres dedos para “El nombre de perfil en Internet de una persona”.</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Todas estas palabras son para referirse a la orientación sexual de una persona. “Orientación sexual” se refiere a hacia quién se tiene sentimientos románticos o sexuales y cuál es su género. No importa cuál sea su orientación sexual, ¡eso es normal e increíble!</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¿Deben sentirse las dos personas felices y bien al coquetear?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Las dos personas deben coquetear y las dos personas deben sentirse bien y felices. Si solo una persona coquetea o una de las dos personas se siente mal o incómoda, esto no está bien. Si esto les sucede a ustedes, obtengan ayuda de una persona adulta de su círculo interior de confianza (círculo verde) de inmediato.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Nombren un halago seguro que pueden hacerle a alguien.</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pida a cada quien que comparta un ejemplo de un halago seguro.</a:t>
            </a:r>
          </a:p>
          <a:p>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los lastima o si alguien alguna vez les toca el cuerpo de una manera que no les gusta, pueden pedir ayuda. No hicieron nada malo y no están solos. Pueden hablar con un adulto de su círculo de confianza para pedir ayuda. Si alguien que conocen está siendo lastimado, también pueden hablar con un adulto de su círculo interior de confianza para pedir ayuda. Si está sucediendo una emergencia, siempre pueden llamar a 911. Si llaman a 911 para pedir ayuda, puede llegar un policía o una ambulancia.</a:t>
            </a:r>
            <a:endParaRPr lang="en-US" i="1" baseline="0" dirty="0"/>
          </a:p>
          <a:p>
            <a:endParaRPr lang="en-US" i="1" baseline="0" dirty="0"/>
          </a:p>
          <a:p>
            <a:r>
              <a:rPr lang="es-MX" sz="1200" b="0" i="1" strike="noStrike" cap="none" spc="0" baseline="0" dirty="0">
                <a:solidFill>
                  <a:srgbClr val="000000"/>
                </a:solidFill>
                <a:effectLst/>
                <a:latin typeface="Calibri"/>
                <a:ea typeface="Calibri"/>
                <a:cs typeface="Calibri"/>
              </a:rPr>
              <a:t>Si la primera persona a quien le dicen no les cree o no les consigue ayuda, continúen diciendo a adultos en quienes confíen lo que sucede hasta conseguir la ayuda que necesitan. También, siempre pueden hablar conmigo después de la clase si necesitan ayuda.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a:p>
        </p:txBody>
      </p:sp>
    </p:spTree>
    <p:extLst>
      <p:ext uri="{BB962C8B-B14F-4D97-AF65-F5344CB8AC3E}">
        <p14:creationId xmlns:p14="http://schemas.microsoft.com/office/powerpoint/2010/main" val="348729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a:p>
        </p:txBody>
      </p:sp>
    </p:spTree>
    <p:extLst>
      <p:ext uri="{BB962C8B-B14F-4D97-AF65-F5344CB8AC3E}">
        <p14:creationId xmlns:p14="http://schemas.microsoft.com/office/powerpoint/2010/main" val="313221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personas tienen sentimientos románticos. Los sentimientos románticos son cuando alguien les gusta mucho y quieren salir a citas con esa persona. Comúnmente se dice que alguien “les gusta”. Es completamente normal tener sentimientos románticos hacia alguien ¡o incluso hacia más de una persona! También es muy normal si no tienen sentimientos románticos. </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179540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Después de que una persona pase por la pubertad, también es normal que tenga sentimientos sexuales. Los sentimientos sexuales son cuando ven a alguien y piensan que es superlindo. Quizás comiencen a pensar en besar o tocar a esa persona. </a:t>
            </a:r>
          </a:p>
          <a:p>
            <a:endParaRPr lang="en-US" i="1" baseline="0" dirty="0"/>
          </a:p>
          <a:p>
            <a:r>
              <a:rPr lang="es-MX" sz="1200" b="0" i="1" strike="noStrike" cap="none" spc="0" baseline="0" dirty="0">
                <a:solidFill>
                  <a:srgbClr val="000000"/>
                </a:solidFill>
                <a:effectLst/>
                <a:latin typeface="Calibri"/>
                <a:ea typeface="Calibri"/>
                <a:cs typeface="Calibri"/>
              </a:rPr>
              <a:t>Algunas veces, las personas dirán que se sienten “prendidas” o “cachondas” cuando están teniendo sentimientos sexuales.</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ser útil reconocer términos de jerga, ya que es probable que el grupo los escuchará de sus pares o en medios tradicionales o sociales. Además, es muy importante que entiendan la terminología correcta para estos sentimientos.</a:t>
            </a:r>
            <a:endParaRPr lang="en-US" i="0" dirty="0"/>
          </a:p>
          <a:p>
            <a:endParaRPr lang="en-US" i="1"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Los sentimientos sexuales son muy normales, y no deben sentirse mal por tenerlos.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También es muy normal si no tienen sentimientos sexuales.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332732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“Orientación sexual” es una frase que significa hacia quién se tiene sentimientos románticos o sexuales y cuál es su género. Hoy, hablaremos sobre algunas orientaciones sexuales comunes. No tendremos tiempo para hablar sobre todas las orientaciones sexuales. No importa cuál sea su orientación sexual, ¡eso es increíble!</a:t>
            </a:r>
          </a:p>
          <a:p>
            <a:endParaRPr lang="en-US" i="1" baseline="0" dirty="0"/>
          </a:p>
          <a:p>
            <a:endParaRPr lang="en-US" dirty="0"/>
          </a:p>
        </p:txBody>
      </p:sp>
      <p:sp>
        <p:nvSpPr>
          <p:cNvPr id="4" name="Slide Number Placeholder 3"/>
          <p:cNvSpPr>
            <a:spLocks noGrp="1"/>
          </p:cNvSpPr>
          <p:nvPr>
            <p:ph type="sldNum" sz="quarter" idx="10"/>
          </p:nvPr>
        </p:nvSpPr>
        <p:spPr/>
        <p:txBody>
          <a:bodyPr/>
          <a:lstStyle/>
          <a:p>
            <a:fld id="{CECF5B3D-642E-4B28-87C2-F57D0825168C}" type="slidenum">
              <a:rPr lang="en-US" smtClean="0"/>
              <a:t>7</a:t>
            </a:fld>
            <a:endParaRPr lang="en-US"/>
          </a:p>
        </p:txBody>
      </p:sp>
    </p:spTree>
    <p:extLst>
      <p:ext uri="{BB962C8B-B14F-4D97-AF65-F5344CB8AC3E}">
        <p14:creationId xmlns:p14="http://schemas.microsoft.com/office/powerpoint/2010/main" val="35468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 muy importante que todo el mundo se sienta seguro y respetado en nuestra clase, sin importar cuál sea su orientación sexual. Sería irrespetuoso decir algo como “guácala” o “qué asco” al ver las imágenes y hablar sobre orientaciones sexuales. No queremos que nadie se sienta mal por quien le guste. Indíquenme con un pulgar hacia arriba si están de acuerdo con ser respetuosos en la clase hoy.</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311707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“Heterosexual” es una palabra que se refiere a un hombre y a una mujer que tienen sentimientos románticos o sexuales el uno para el otro. Un hombre heterosexual solo tiene sentimientos románticos o sexuales hacia mujeres. Una mujer heterosexual solo tiene sentimientos románticos o sexuales hacia hombres.</a:t>
            </a:r>
            <a:endParaRPr lang="en-US"/>
          </a:p>
        </p:txBody>
      </p:sp>
      <p:sp>
        <p:nvSpPr>
          <p:cNvPr id="4" name="Slide Number Placeholder 3"/>
          <p:cNvSpPr>
            <a:spLocks noGrp="1"/>
          </p:cNvSpPr>
          <p:nvPr>
            <p:ph type="sldNum" sz="quarter" idx="10"/>
          </p:nvPr>
        </p:nvSpPr>
        <p:spPr/>
        <p:txBody>
          <a:bodyPr/>
          <a:lstStyle/>
          <a:p>
            <a:fld id="{CECF5B3D-642E-4B28-87C2-F57D0825168C}" type="slidenum">
              <a:rPr lang="en-US" smtClean="0"/>
              <a:t>9</a:t>
            </a:fld>
            <a:endParaRPr lang="en-US"/>
          </a:p>
        </p:txBody>
      </p:sp>
    </p:spTree>
    <p:extLst>
      <p:ext uri="{BB962C8B-B14F-4D97-AF65-F5344CB8AC3E}">
        <p14:creationId xmlns:p14="http://schemas.microsoft.com/office/powerpoint/2010/main" val="175283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5.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37.png"/><Relationship Id="rId12"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image" Target="../media/image22.png"/><Relationship Id="rId10" Type="http://schemas.openxmlformats.org/officeDocument/2006/relationships/image" Target="../media/image40.png"/><Relationship Id="rId4" Type="http://schemas.openxmlformats.org/officeDocument/2006/relationships/image" Target="../media/image21.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9.pn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1.png"/><Relationship Id="rId7" Type="http://schemas.openxmlformats.org/officeDocument/2006/relationships/image" Target="../media/image62.png"/><Relationship Id="rId12"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66.png"/><Relationship Id="rId5" Type="http://schemas.openxmlformats.org/officeDocument/2006/relationships/image" Target="../media/image61.pn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37.png"/><Relationship Id="rId12"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image" Target="../media/image22.png"/><Relationship Id="rId10" Type="http://schemas.openxmlformats.org/officeDocument/2006/relationships/image" Target="../media/image40.png"/><Relationship Id="rId4" Type="http://schemas.openxmlformats.org/officeDocument/2006/relationships/image" Target="../media/image21.png"/><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69.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4.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0.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1.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2.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3.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0.png"/><Relationship Id="rId27" Type="http://schemas.openxmlformats.org/officeDocument/2006/relationships/image" Target="../media/image35.png"/></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37.png"/><Relationship Id="rId12"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image" Target="../media/image22.png"/><Relationship Id="rId10" Type="http://schemas.openxmlformats.org/officeDocument/2006/relationships/image" Target="../media/image40.png"/><Relationship Id="rId4" Type="http://schemas.openxmlformats.org/officeDocument/2006/relationships/image" Target="../media/image21.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1.png"/><Relationship Id="rId7"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5.png"/><Relationship Id="rId4"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7.png"/><Relationship Id="rId4" Type="http://schemas.openxmlformats.org/officeDocument/2006/relationships/image" Target="../media/image87.jpeg"/></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png"/><Relationship Id="rId5" Type="http://schemas.openxmlformats.org/officeDocument/2006/relationships/image" Target="../media/image22.png"/><Relationship Id="rId10" Type="http://schemas.openxmlformats.org/officeDocument/2006/relationships/image" Target="../media/image40.png"/><Relationship Id="rId4" Type="http://schemas.openxmlformats.org/officeDocument/2006/relationships/image" Target="../media/image21.png"/><Relationship Id="rId9" Type="http://schemas.openxmlformats.org/officeDocument/2006/relationships/image" Target="../media/image39.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1e8ad73-a437-4a94-b0e4-159d97949df3@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5726"/>
            <a:ext cx="12192000" cy="68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sp>
        <p:nvSpPr>
          <p:cNvPr id="7" name="Footer Placeholder 3"/>
          <p:cNvSpPr txBox="1"/>
          <p:nvPr/>
        </p:nvSpPr>
        <p:spPr>
          <a:xfrm>
            <a:off x="8365787" y="6517341"/>
            <a:ext cx="3826213" cy="34065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sp>
        <p:nvSpPr>
          <p:cNvPr id="6" name="TextBox 5">
            <a:extLst>
              <a:ext uri="{FF2B5EF4-FFF2-40B4-BE49-F238E27FC236}">
                <a16:creationId xmlns:a16="http://schemas.microsoft.com/office/drawing/2014/main" id="{84D05A57-905F-9617-2AF2-96C3D1C3063E}"/>
              </a:ext>
            </a:extLst>
          </p:cNvPr>
          <p:cNvSpPr txBox="1"/>
          <p:nvPr/>
        </p:nvSpPr>
        <p:spPr>
          <a:xfrm>
            <a:off x="90591" y="1979122"/>
            <a:ext cx="5927075" cy="3046988"/>
          </a:xfrm>
          <a:prstGeom prst="rect">
            <a:avLst/>
          </a:prstGeom>
          <a:solidFill>
            <a:schemeClr val="bg1"/>
          </a:solidFill>
        </p:spPr>
        <p:txBody>
          <a:bodyPr wrap="square" rtlCol="0">
            <a:spAutoFit/>
          </a:bodyPr>
          <a:lstStyle/>
          <a:p>
            <a:pPr algn="ctr"/>
            <a:r>
              <a:rPr lang="es-MX" sz="6400" dirty="0">
                <a:latin typeface="PraterBlockPro" panose="020B0504010101020102" pitchFamily="34" charset="77"/>
                <a:cs typeface="PraterBlockPro" panose="020B0504010101020102" pitchFamily="34" charset="77"/>
              </a:rPr>
              <a:t>Los sentimientos románticos y el coquetear</a:t>
            </a:r>
          </a:p>
        </p:txBody>
      </p:sp>
      <p:grpSp>
        <p:nvGrpSpPr>
          <p:cNvPr id="8" name="Group 7">
            <a:extLst>
              <a:ext uri="{FF2B5EF4-FFF2-40B4-BE49-F238E27FC236}">
                <a16:creationId xmlns:a16="http://schemas.microsoft.com/office/drawing/2014/main" id="{8CD12E3C-8810-0D4F-807C-F92D4FC3CD55}"/>
              </a:ext>
            </a:extLst>
          </p:cNvPr>
          <p:cNvGrpSpPr/>
          <p:nvPr/>
        </p:nvGrpSpPr>
        <p:grpSpPr>
          <a:xfrm>
            <a:off x="1958568" y="47330"/>
            <a:ext cx="5927075" cy="1200329"/>
            <a:chOff x="1958568" y="100895"/>
            <a:chExt cx="5531623" cy="1200329"/>
          </a:xfrm>
        </p:grpSpPr>
        <p:sp>
          <p:nvSpPr>
            <p:cNvPr id="9" name="Rectangle 8">
              <a:extLst>
                <a:ext uri="{FF2B5EF4-FFF2-40B4-BE49-F238E27FC236}">
                  <a16:creationId xmlns:a16="http://schemas.microsoft.com/office/drawing/2014/main" id="{ED3E890C-8C5D-4C43-B113-A757FF123921}"/>
                </a:ext>
              </a:extLst>
            </p:cNvPr>
            <p:cNvSpPr/>
            <p:nvPr/>
          </p:nvSpPr>
          <p:spPr>
            <a:xfrm>
              <a:off x="2025445" y="180921"/>
              <a:ext cx="4574467" cy="4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FA7641A-55D4-C240-A876-B13849C50231}"/>
                </a:ext>
              </a:extLst>
            </p:cNvPr>
            <p:cNvSpPr txBox="1"/>
            <p:nvPr/>
          </p:nvSpPr>
          <p:spPr>
            <a:xfrm>
              <a:off x="1958568" y="100895"/>
              <a:ext cx="5531623"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Mis derechos, mi vida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749048" y="4883856"/>
            <a:ext cx="10867215" cy="779929"/>
          </a:xfrm>
          <a:prstGeom prst="rect">
            <a:avLst/>
          </a:prstGeom>
        </p:spPr>
      </p:pic>
      <p:sp>
        <p:nvSpPr>
          <p:cNvPr id="7" name="TextBox 6"/>
          <p:cNvSpPr txBox="1"/>
          <p:nvPr/>
        </p:nvSpPr>
        <p:spPr>
          <a:xfrm>
            <a:off x="4221126" y="5572333"/>
            <a:ext cx="3551149"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Lesbiana</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399" y="0"/>
            <a:ext cx="8826357" cy="4975308"/>
          </a:xfrm>
          <a:prstGeom prst="rect">
            <a:avLst/>
          </a:prstGeom>
        </p:spPr>
      </p:pic>
      <p:sp>
        <p:nvSpPr>
          <p:cNvPr id="9" name="TextBox 8"/>
          <p:cNvSpPr txBox="1"/>
          <p:nvPr/>
        </p:nvSpPr>
        <p:spPr>
          <a:xfrm>
            <a:off x="4593038" y="1694330"/>
            <a:ext cx="953911" cy="365760"/>
          </a:xfrm>
          <a:prstGeom prst="rect">
            <a:avLst/>
          </a:prstGeom>
          <a:solidFill>
            <a:schemeClr val="bg1"/>
          </a:solidFill>
          <a:ln w="57150">
            <a:solidFill>
              <a:schemeClr val="tx1"/>
            </a:solidFill>
          </a:ln>
        </p:spPr>
        <p:txBody>
          <a:bodyPr wrap="square" rtlCol="0">
            <a:spAutoFit/>
          </a:bodyPr>
          <a:lstStyle/>
          <a:p>
            <a:r>
              <a:rPr lang="es-MX" sz="1800" b="0" i="0" strike="noStrike" cap="none" spc="0" baseline="0">
                <a:solidFill>
                  <a:srgbClr val="000000"/>
                </a:solidFill>
                <a:effectLst/>
                <a:latin typeface="Tahoma"/>
                <a:ea typeface="Tahoma"/>
                <a:cs typeface="Tahoma"/>
              </a:rPr>
              <a:t>Mujer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801344" y="1694330"/>
            <a:ext cx="953911" cy="365760"/>
          </a:xfrm>
          <a:prstGeom prst="rect">
            <a:avLst/>
          </a:prstGeom>
          <a:solidFill>
            <a:schemeClr val="bg1"/>
          </a:solidFill>
          <a:ln w="57150">
            <a:solidFill>
              <a:schemeClr val="tx1"/>
            </a:solidFill>
          </a:ln>
        </p:spPr>
        <p:txBody>
          <a:bodyPr wrap="square" rtlCol="0">
            <a:spAutoFit/>
          </a:bodyPr>
          <a:lstStyle/>
          <a:p>
            <a:r>
              <a:rPr lang="es-MX" sz="1800" b="0" i="0" strike="noStrike" cap="none" spc="0" baseline="0">
                <a:solidFill>
                  <a:srgbClr val="000000"/>
                </a:solidFill>
                <a:effectLst/>
                <a:latin typeface="Tahoma"/>
                <a:ea typeface="Tahoma"/>
                <a:cs typeface="Tahoma"/>
              </a:rPr>
              <a:t>Mujer</a:t>
            </a: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a:extLst>
              <a:ext uri="{FF2B5EF4-FFF2-40B4-BE49-F238E27FC236}">
                <a16:creationId xmlns:a16="http://schemas.microsoft.com/office/drawing/2014/main" id="{042360BA-4658-2948-8073-C1332A01EC93}"/>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41675259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749048" y="5093947"/>
            <a:ext cx="10867215" cy="779929"/>
          </a:xfrm>
          <a:prstGeom prst="rect">
            <a:avLst/>
          </a:prstGeom>
        </p:spPr>
      </p:pic>
      <p:sp>
        <p:nvSpPr>
          <p:cNvPr id="7" name="TextBox 6"/>
          <p:cNvSpPr txBox="1"/>
          <p:nvPr/>
        </p:nvSpPr>
        <p:spPr>
          <a:xfrm>
            <a:off x="2711303" y="5596455"/>
            <a:ext cx="6634716"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Homosexual o gay</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r="67924"/>
          <a:stretch>
            <a:fillRect/>
          </a:stretch>
        </p:blipFill>
        <p:spPr>
          <a:xfrm>
            <a:off x="4030134" y="-310358"/>
            <a:ext cx="3318933" cy="5603856"/>
          </a:xfrm>
          <a:prstGeom prst="rect">
            <a:avLst/>
          </a:prstGeom>
        </p:spPr>
      </p:pic>
      <p:sp>
        <p:nvSpPr>
          <p:cNvPr id="9" name="TextBox 8"/>
          <p:cNvSpPr txBox="1"/>
          <p:nvPr/>
        </p:nvSpPr>
        <p:spPr>
          <a:xfrm>
            <a:off x="4455043" y="1837797"/>
            <a:ext cx="1008780" cy="369332"/>
          </a:xfrm>
          <a:prstGeom prst="rect">
            <a:avLst/>
          </a:prstGeom>
          <a:solidFill>
            <a:schemeClr val="bg1"/>
          </a:solidFill>
          <a:ln w="57150">
            <a:solidFill>
              <a:schemeClr val="tx1"/>
            </a:solidFill>
          </a:ln>
        </p:spPr>
        <p:txBody>
          <a:bodyPr wrap="square" rtlCol="0">
            <a:spAutoFit/>
          </a:bodyPr>
          <a:lstStyle/>
          <a:p>
            <a:r>
              <a:rPr lang="es-MX" sz="1800" b="0" i="0" strike="noStrike" cap="none" spc="0" baseline="0" dirty="0">
                <a:solidFill>
                  <a:srgbClr val="000000"/>
                </a:solidFill>
                <a:effectLst/>
                <a:latin typeface="Tahoma"/>
                <a:ea typeface="Tahoma"/>
                <a:cs typeface="Tahoma"/>
              </a:rPr>
              <a:t>Hombre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055059" y="1827505"/>
            <a:ext cx="1008780" cy="369332"/>
          </a:xfrm>
          <a:prstGeom prst="rect">
            <a:avLst/>
          </a:prstGeom>
          <a:solidFill>
            <a:schemeClr val="bg1"/>
          </a:solidFill>
          <a:ln w="57150">
            <a:solidFill>
              <a:schemeClr val="tx1"/>
            </a:solidFill>
          </a:ln>
        </p:spPr>
        <p:txBody>
          <a:bodyPr wrap="square" rtlCol="0">
            <a:spAutoFit/>
          </a:bodyPr>
          <a:lstStyle/>
          <a:p>
            <a:r>
              <a:rPr lang="es-MX" sz="1800" b="0" i="0" strike="noStrike" cap="none" spc="0" baseline="0" dirty="0">
                <a:solidFill>
                  <a:srgbClr val="000000"/>
                </a:solidFill>
                <a:effectLst/>
                <a:latin typeface="Tahoma"/>
                <a:ea typeface="Tahoma"/>
                <a:cs typeface="Tahoma"/>
              </a:rPr>
              <a:t>Hombre</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a:extLst>
              <a:ext uri="{FF2B5EF4-FFF2-40B4-BE49-F238E27FC236}">
                <a16:creationId xmlns:a16="http://schemas.microsoft.com/office/drawing/2014/main" id="{7FF7EC41-39A7-4247-86FB-7847AEA6AE81}"/>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4221364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670025" y="4889587"/>
            <a:ext cx="10867215" cy="779929"/>
          </a:xfrm>
          <a:prstGeom prst="rect">
            <a:avLst/>
          </a:prstGeom>
        </p:spPr>
      </p:pic>
      <p:sp>
        <p:nvSpPr>
          <p:cNvPr id="7" name="TextBox 6"/>
          <p:cNvSpPr txBox="1"/>
          <p:nvPr/>
        </p:nvSpPr>
        <p:spPr>
          <a:xfrm>
            <a:off x="4395482" y="5581025"/>
            <a:ext cx="3416303"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Bisexual</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958" y="0"/>
            <a:ext cx="8831270" cy="4978077"/>
          </a:xfrm>
          <a:prstGeom prst="rect">
            <a:avLst/>
          </a:prstGeom>
        </p:spPr>
      </p:pic>
      <p:sp>
        <p:nvSpPr>
          <p:cNvPr id="9" name="TextBox 8"/>
          <p:cNvSpPr txBox="1"/>
          <p:nvPr/>
        </p:nvSpPr>
        <p:spPr>
          <a:xfrm>
            <a:off x="2700671" y="1694330"/>
            <a:ext cx="1035952" cy="369332"/>
          </a:xfrm>
          <a:prstGeom prst="rect">
            <a:avLst/>
          </a:prstGeom>
          <a:solidFill>
            <a:schemeClr val="bg1"/>
          </a:solidFill>
          <a:ln w="57150">
            <a:solidFill>
              <a:schemeClr val="tx1"/>
            </a:solidFill>
          </a:ln>
        </p:spPr>
        <p:txBody>
          <a:bodyPr wrap="square" rtlCol="0">
            <a:spAutoFit/>
          </a:bodyPr>
          <a:lstStyle/>
          <a:p>
            <a:r>
              <a:rPr lang="es-MX" sz="1800" b="0" i="0" strike="noStrike" cap="none" spc="0" baseline="0" dirty="0">
                <a:solidFill>
                  <a:srgbClr val="000000"/>
                </a:solidFill>
                <a:effectLst/>
                <a:latin typeface="Tahoma"/>
                <a:ea typeface="Tahoma"/>
                <a:cs typeface="Tahoma"/>
              </a:rPr>
              <a:t>Hombre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921022" y="1694330"/>
            <a:ext cx="953911" cy="365760"/>
          </a:xfrm>
          <a:prstGeom prst="rect">
            <a:avLst/>
          </a:prstGeom>
          <a:solidFill>
            <a:schemeClr val="bg1"/>
          </a:solidFill>
          <a:ln w="57150">
            <a:solidFill>
              <a:schemeClr val="tx1"/>
            </a:solidFill>
          </a:ln>
        </p:spPr>
        <p:txBody>
          <a:bodyPr wrap="square" rtlCol="0">
            <a:spAutoFit/>
          </a:bodyPr>
          <a:lstStyle/>
          <a:p>
            <a:r>
              <a:rPr lang="es-MX" sz="1800" b="0" i="0" strike="noStrike" cap="none" spc="0" baseline="0">
                <a:solidFill>
                  <a:srgbClr val="000000"/>
                </a:solidFill>
                <a:effectLst/>
                <a:latin typeface="Tahoma"/>
                <a:ea typeface="Tahoma"/>
                <a:cs typeface="Tahoma"/>
              </a:rPr>
              <a:t>Mujer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874910" y="1694330"/>
            <a:ext cx="953911" cy="365760"/>
          </a:xfrm>
          <a:prstGeom prst="rect">
            <a:avLst/>
          </a:prstGeom>
          <a:solidFill>
            <a:schemeClr val="bg1"/>
          </a:solidFill>
          <a:ln w="57150">
            <a:solidFill>
              <a:schemeClr val="tx1"/>
            </a:solidFill>
          </a:ln>
        </p:spPr>
        <p:txBody>
          <a:bodyPr wrap="square" rtlCol="0">
            <a:spAutoFit/>
          </a:bodyPr>
          <a:lstStyle/>
          <a:p>
            <a:r>
              <a:rPr lang="es-MX" sz="1800" b="0" i="0" strike="noStrike" cap="none" spc="0" baseline="0">
                <a:solidFill>
                  <a:srgbClr val="000000"/>
                </a:solidFill>
                <a:effectLst/>
                <a:latin typeface="Tahoma"/>
                <a:ea typeface="Tahoma"/>
                <a:cs typeface="Tahoma"/>
              </a:rPr>
              <a:t>Mujer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223895" y="1694330"/>
            <a:ext cx="953911" cy="365760"/>
          </a:xfrm>
          <a:prstGeom prst="rect">
            <a:avLst/>
          </a:prstGeom>
          <a:solidFill>
            <a:schemeClr val="bg1"/>
          </a:solidFill>
          <a:ln w="57150">
            <a:solidFill>
              <a:schemeClr val="tx1"/>
            </a:solidFill>
          </a:ln>
        </p:spPr>
        <p:txBody>
          <a:bodyPr wrap="square" rtlCol="0">
            <a:spAutoFit/>
          </a:bodyPr>
          <a:lstStyle/>
          <a:p>
            <a:r>
              <a:rPr lang="es-MX" sz="1800" b="0" i="0" strike="noStrike" cap="none" spc="0" baseline="0">
                <a:solidFill>
                  <a:srgbClr val="000000"/>
                </a:solidFill>
                <a:effectLst/>
                <a:latin typeface="Tahoma"/>
                <a:ea typeface="Tahoma"/>
                <a:cs typeface="Tahoma"/>
              </a:rPr>
              <a:t>Mujer</a:t>
            </a: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4" name="Footer Placeholder 3">
            <a:extLst>
              <a:ext uri="{FF2B5EF4-FFF2-40B4-BE49-F238E27FC236}">
                <a16:creationId xmlns:a16="http://schemas.microsoft.com/office/drawing/2014/main" id="{48E79576-2169-0640-973B-5F139F587C8C}"/>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39550407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750205" y="4823974"/>
            <a:ext cx="10867215" cy="779929"/>
          </a:xfrm>
          <a:prstGeom prst="rect">
            <a:avLst/>
          </a:prstGeom>
        </p:spPr>
      </p:pic>
      <p:sp>
        <p:nvSpPr>
          <p:cNvPr id="7" name="TextBox 6"/>
          <p:cNvSpPr txBox="1"/>
          <p:nvPr/>
        </p:nvSpPr>
        <p:spPr>
          <a:xfrm>
            <a:off x="4657621" y="5322222"/>
            <a:ext cx="2547058" cy="914400"/>
          </a:xfrm>
          <a:prstGeom prst="rect">
            <a:avLst/>
          </a:prstGeom>
          <a:noFill/>
        </p:spPr>
        <p:txBody>
          <a:bodyPr wrap="square" rtlCol="0">
            <a:spAutoFit/>
          </a:bodyPr>
          <a:lstStyle/>
          <a:p>
            <a:r>
              <a:rPr lang="es-MX" sz="5400" b="1" i="1" strike="noStrike" cap="none" spc="0" baseline="0" dirty="0">
                <a:solidFill>
                  <a:srgbClr val="000000"/>
                </a:solidFill>
                <a:effectLst/>
                <a:latin typeface="Tahoma"/>
                <a:ea typeface="Tahoma"/>
                <a:cs typeface="Tahoma"/>
              </a:rPr>
              <a:t>Queer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114" y="94673"/>
            <a:ext cx="8990696" cy="49588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0" name="Footer Placeholder 3">
            <a:extLst>
              <a:ext uri="{FF2B5EF4-FFF2-40B4-BE49-F238E27FC236}">
                <a16:creationId xmlns:a16="http://schemas.microsoft.com/office/drawing/2014/main" id="{489A96C0-81A7-FC40-8C1D-AEBE33A89D6B}"/>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8726035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728266" y="5172293"/>
            <a:ext cx="10867215" cy="779929"/>
          </a:xfrm>
          <a:prstGeom prst="rect">
            <a:avLst/>
          </a:prstGeom>
        </p:spPr>
      </p:pic>
      <p:sp>
        <p:nvSpPr>
          <p:cNvPr id="7" name="TextBox 6"/>
          <p:cNvSpPr txBox="1"/>
          <p:nvPr/>
        </p:nvSpPr>
        <p:spPr>
          <a:xfrm>
            <a:off x="4735926" y="5677496"/>
            <a:ext cx="3185006"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Asexual</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189" y="229834"/>
            <a:ext cx="10072061" cy="554241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8" name="Footer Placeholder 3">
            <a:extLst>
              <a:ext uri="{FF2B5EF4-FFF2-40B4-BE49-F238E27FC236}">
                <a16:creationId xmlns:a16="http://schemas.microsoft.com/office/drawing/2014/main" id="{5CEC62C3-CEE9-9B41-A8B7-704D3BF17F9A}"/>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32371998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657254" y="5006893"/>
            <a:ext cx="10867215" cy="779929"/>
          </a:xfrm>
          <a:prstGeom prst="rect">
            <a:avLst/>
          </a:prstGeom>
        </p:spPr>
      </p:pic>
      <p:sp>
        <p:nvSpPr>
          <p:cNvPr id="7" name="TextBox 6"/>
          <p:cNvSpPr txBox="1"/>
          <p:nvPr/>
        </p:nvSpPr>
        <p:spPr>
          <a:xfrm>
            <a:off x="3089959" y="5660101"/>
            <a:ext cx="6893281"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Otras identidades</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973" y="414426"/>
            <a:ext cx="10107828" cy="575457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0" name="Footer Placeholder 3">
            <a:extLst>
              <a:ext uri="{FF2B5EF4-FFF2-40B4-BE49-F238E27FC236}">
                <a16:creationId xmlns:a16="http://schemas.microsoft.com/office/drawing/2014/main" id="{DEA26058-1250-AE4A-AD30-3C5853F68FB3}"/>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12936973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874" y="291840"/>
            <a:ext cx="10373226" cy="65661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sp>
        <p:nvSpPr>
          <p:cNvPr id="2" name="TextBox 1"/>
          <p:cNvSpPr txBox="1"/>
          <p:nvPr/>
        </p:nvSpPr>
        <p:spPr>
          <a:xfrm>
            <a:off x="2787705" y="649931"/>
            <a:ext cx="3061252"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Lesbiana</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829338" y="1319071"/>
            <a:ext cx="3076161"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Homosexual o gay</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829339" y="2113962"/>
            <a:ext cx="3061252"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Bisexual</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802834" y="2908853"/>
            <a:ext cx="3061252"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Transgénero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2829339" y="3670947"/>
            <a:ext cx="3061252" cy="518160"/>
          </a:xfrm>
          <a:prstGeom prst="rect">
            <a:avLst/>
          </a:prstGeom>
          <a:noFill/>
        </p:spPr>
        <p:txBody>
          <a:bodyPr wrap="square" rtlCol="0">
            <a:spAutoFit/>
          </a:bodyPr>
          <a:lstStyle/>
          <a:p>
            <a:r>
              <a:rPr lang="es-MX" sz="2800" b="0" i="1" strike="noStrike" cap="none" spc="0" baseline="0">
                <a:solidFill>
                  <a:srgbClr val="000000"/>
                </a:solidFill>
                <a:effectLst/>
                <a:latin typeface="Tahoma"/>
                <a:ea typeface="Tahoma"/>
                <a:cs typeface="Tahoma"/>
              </a:rPr>
              <a:t>Queer</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829339" y="4498635"/>
            <a:ext cx="3061252" cy="518160"/>
          </a:xfrm>
          <a:prstGeom prst="rect">
            <a:avLst/>
          </a:prstGeom>
          <a:noFill/>
        </p:spPr>
        <p:txBody>
          <a:bodyPr wrap="square" rtlCol="0">
            <a:spAutoFit/>
          </a:bodyPr>
          <a:lstStyle/>
          <a:p>
            <a:r>
              <a:rPr lang="es-MX" sz="2800" b="0" i="0" strike="noStrike" cap="none" spc="0" baseline="0" dirty="0" err="1">
                <a:solidFill>
                  <a:srgbClr val="000000"/>
                </a:solidFill>
                <a:effectLst/>
                <a:latin typeface="Tahoma"/>
                <a:ea typeface="Tahoma"/>
                <a:cs typeface="Tahoma"/>
              </a:rPr>
              <a:t>Intersexo</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829339" y="5227932"/>
            <a:ext cx="3061252"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Asexual</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2829339" y="5957229"/>
            <a:ext cx="3061252"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Otras identidades</a:t>
            </a:r>
            <a:endParaRPr lang="en-US" sz="280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6" name="Footer Placeholder 3">
            <a:extLst>
              <a:ext uri="{FF2B5EF4-FFF2-40B4-BE49-F238E27FC236}">
                <a16:creationId xmlns:a16="http://schemas.microsoft.com/office/drawing/2014/main" id="{92EFE708-F8FA-034B-B602-FE94F8D84DF5}"/>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15" name="Freeform 14">
            <a:extLst>
              <a:ext uri="{FF2B5EF4-FFF2-40B4-BE49-F238E27FC236}">
                <a16:creationId xmlns:a16="http://schemas.microsoft.com/office/drawing/2014/main" id="{DB58BCE7-9EC6-474D-830B-76DBA145DCF7}"/>
              </a:ext>
            </a:extLst>
          </p:cNvPr>
          <p:cNvSpPr/>
          <p:nvPr/>
        </p:nvSpPr>
        <p:spPr>
          <a:xfrm>
            <a:off x="7821557" y="3530600"/>
            <a:ext cx="2052693" cy="1689100"/>
          </a:xfrm>
          <a:custGeom>
            <a:avLst/>
            <a:gdLst>
              <a:gd name="connsiteX0" fmla="*/ 719193 w 2052693"/>
              <a:gd name="connsiteY0" fmla="*/ 222250 h 1689100"/>
              <a:gd name="connsiteX1" fmla="*/ 655693 w 2052693"/>
              <a:gd name="connsiteY1" fmla="*/ 146050 h 1689100"/>
              <a:gd name="connsiteX2" fmla="*/ 604893 w 2052693"/>
              <a:gd name="connsiteY2" fmla="*/ 107950 h 1689100"/>
              <a:gd name="connsiteX3" fmla="*/ 585843 w 2052693"/>
              <a:gd name="connsiteY3" fmla="*/ 95250 h 1689100"/>
              <a:gd name="connsiteX4" fmla="*/ 566793 w 2052693"/>
              <a:gd name="connsiteY4" fmla="*/ 88900 h 1689100"/>
              <a:gd name="connsiteX5" fmla="*/ 547743 w 2052693"/>
              <a:gd name="connsiteY5" fmla="*/ 76200 h 1689100"/>
              <a:gd name="connsiteX6" fmla="*/ 528693 w 2052693"/>
              <a:gd name="connsiteY6" fmla="*/ 69850 h 1689100"/>
              <a:gd name="connsiteX7" fmla="*/ 490593 w 2052693"/>
              <a:gd name="connsiteY7" fmla="*/ 44450 h 1689100"/>
              <a:gd name="connsiteX8" fmla="*/ 452493 w 2052693"/>
              <a:gd name="connsiteY8" fmla="*/ 31750 h 1689100"/>
              <a:gd name="connsiteX9" fmla="*/ 395343 w 2052693"/>
              <a:gd name="connsiteY9" fmla="*/ 6350 h 1689100"/>
              <a:gd name="connsiteX10" fmla="*/ 312793 w 2052693"/>
              <a:gd name="connsiteY10" fmla="*/ 0 h 1689100"/>
              <a:gd name="connsiteX11" fmla="*/ 281043 w 2052693"/>
              <a:gd name="connsiteY11" fmla="*/ 6350 h 1689100"/>
              <a:gd name="connsiteX12" fmla="*/ 242943 w 2052693"/>
              <a:gd name="connsiteY12" fmla="*/ 19050 h 1689100"/>
              <a:gd name="connsiteX13" fmla="*/ 223893 w 2052693"/>
              <a:gd name="connsiteY13" fmla="*/ 25400 h 1689100"/>
              <a:gd name="connsiteX14" fmla="*/ 154043 w 2052693"/>
              <a:gd name="connsiteY14" fmla="*/ 38100 h 1689100"/>
              <a:gd name="connsiteX15" fmla="*/ 115943 w 2052693"/>
              <a:gd name="connsiteY15" fmla="*/ 57150 h 1689100"/>
              <a:gd name="connsiteX16" fmla="*/ 84193 w 2052693"/>
              <a:gd name="connsiteY16" fmla="*/ 95250 h 1689100"/>
              <a:gd name="connsiteX17" fmla="*/ 65143 w 2052693"/>
              <a:gd name="connsiteY17" fmla="*/ 133350 h 1689100"/>
              <a:gd name="connsiteX18" fmla="*/ 65143 w 2052693"/>
              <a:gd name="connsiteY18" fmla="*/ 273050 h 1689100"/>
              <a:gd name="connsiteX19" fmla="*/ 84193 w 2052693"/>
              <a:gd name="connsiteY19" fmla="*/ 355600 h 1689100"/>
              <a:gd name="connsiteX20" fmla="*/ 96893 w 2052693"/>
              <a:gd name="connsiteY20" fmla="*/ 374650 h 1689100"/>
              <a:gd name="connsiteX21" fmla="*/ 96893 w 2052693"/>
              <a:gd name="connsiteY21" fmla="*/ 476250 h 1689100"/>
              <a:gd name="connsiteX22" fmla="*/ 90543 w 2052693"/>
              <a:gd name="connsiteY22" fmla="*/ 520700 h 1689100"/>
              <a:gd name="connsiteX23" fmla="*/ 65143 w 2052693"/>
              <a:gd name="connsiteY23" fmla="*/ 584200 h 1689100"/>
              <a:gd name="connsiteX24" fmla="*/ 52443 w 2052693"/>
              <a:gd name="connsiteY24" fmla="*/ 673100 h 1689100"/>
              <a:gd name="connsiteX25" fmla="*/ 39743 w 2052693"/>
              <a:gd name="connsiteY25" fmla="*/ 723900 h 1689100"/>
              <a:gd name="connsiteX26" fmla="*/ 33393 w 2052693"/>
              <a:gd name="connsiteY26" fmla="*/ 742950 h 1689100"/>
              <a:gd name="connsiteX27" fmla="*/ 20693 w 2052693"/>
              <a:gd name="connsiteY27" fmla="*/ 793750 h 1689100"/>
              <a:gd name="connsiteX28" fmla="*/ 7993 w 2052693"/>
              <a:gd name="connsiteY28" fmla="*/ 838200 h 1689100"/>
              <a:gd name="connsiteX29" fmla="*/ 7993 w 2052693"/>
              <a:gd name="connsiteY29" fmla="*/ 1117600 h 1689100"/>
              <a:gd name="connsiteX30" fmla="*/ 14343 w 2052693"/>
              <a:gd name="connsiteY30" fmla="*/ 1136650 h 1689100"/>
              <a:gd name="connsiteX31" fmla="*/ 20693 w 2052693"/>
              <a:gd name="connsiteY31" fmla="*/ 1308100 h 1689100"/>
              <a:gd name="connsiteX32" fmla="*/ 27043 w 2052693"/>
              <a:gd name="connsiteY32" fmla="*/ 1447800 h 1689100"/>
              <a:gd name="connsiteX33" fmla="*/ 46093 w 2052693"/>
              <a:gd name="connsiteY33" fmla="*/ 1460500 h 1689100"/>
              <a:gd name="connsiteX34" fmla="*/ 65143 w 2052693"/>
              <a:gd name="connsiteY34" fmla="*/ 1466850 h 1689100"/>
              <a:gd name="connsiteX35" fmla="*/ 115943 w 2052693"/>
              <a:gd name="connsiteY35" fmla="*/ 1485900 h 1689100"/>
              <a:gd name="connsiteX36" fmla="*/ 160393 w 2052693"/>
              <a:gd name="connsiteY36" fmla="*/ 1511300 h 1689100"/>
              <a:gd name="connsiteX37" fmla="*/ 198493 w 2052693"/>
              <a:gd name="connsiteY37" fmla="*/ 1524000 h 1689100"/>
              <a:gd name="connsiteX38" fmla="*/ 217543 w 2052693"/>
              <a:gd name="connsiteY38" fmla="*/ 1530350 h 1689100"/>
              <a:gd name="connsiteX39" fmla="*/ 236593 w 2052693"/>
              <a:gd name="connsiteY39" fmla="*/ 1536700 h 1689100"/>
              <a:gd name="connsiteX40" fmla="*/ 312793 w 2052693"/>
              <a:gd name="connsiteY40" fmla="*/ 1530350 h 1689100"/>
              <a:gd name="connsiteX41" fmla="*/ 376293 w 2052693"/>
              <a:gd name="connsiteY41" fmla="*/ 1511300 h 1689100"/>
              <a:gd name="connsiteX42" fmla="*/ 395343 w 2052693"/>
              <a:gd name="connsiteY42" fmla="*/ 1504950 h 1689100"/>
              <a:gd name="connsiteX43" fmla="*/ 433443 w 2052693"/>
              <a:gd name="connsiteY43" fmla="*/ 1485900 h 1689100"/>
              <a:gd name="connsiteX44" fmla="*/ 522343 w 2052693"/>
              <a:gd name="connsiteY44" fmla="*/ 1492250 h 1689100"/>
              <a:gd name="connsiteX45" fmla="*/ 541393 w 2052693"/>
              <a:gd name="connsiteY45" fmla="*/ 1498600 h 1689100"/>
              <a:gd name="connsiteX46" fmla="*/ 566793 w 2052693"/>
              <a:gd name="connsiteY46" fmla="*/ 1504950 h 1689100"/>
              <a:gd name="connsiteX47" fmla="*/ 649343 w 2052693"/>
              <a:gd name="connsiteY47" fmla="*/ 1511300 h 1689100"/>
              <a:gd name="connsiteX48" fmla="*/ 719193 w 2052693"/>
              <a:gd name="connsiteY48" fmla="*/ 1504950 h 1689100"/>
              <a:gd name="connsiteX49" fmla="*/ 738243 w 2052693"/>
              <a:gd name="connsiteY49" fmla="*/ 1498600 h 1689100"/>
              <a:gd name="connsiteX50" fmla="*/ 776343 w 2052693"/>
              <a:gd name="connsiteY50" fmla="*/ 1517650 h 1689100"/>
              <a:gd name="connsiteX51" fmla="*/ 795393 w 2052693"/>
              <a:gd name="connsiteY51" fmla="*/ 1524000 h 1689100"/>
              <a:gd name="connsiteX52" fmla="*/ 814443 w 2052693"/>
              <a:gd name="connsiteY52" fmla="*/ 1536700 h 1689100"/>
              <a:gd name="connsiteX53" fmla="*/ 846193 w 2052693"/>
              <a:gd name="connsiteY53" fmla="*/ 1543050 h 1689100"/>
              <a:gd name="connsiteX54" fmla="*/ 928743 w 2052693"/>
              <a:gd name="connsiteY54" fmla="*/ 1562100 h 1689100"/>
              <a:gd name="connsiteX55" fmla="*/ 998593 w 2052693"/>
              <a:gd name="connsiteY55" fmla="*/ 1581150 h 1689100"/>
              <a:gd name="connsiteX56" fmla="*/ 1068443 w 2052693"/>
              <a:gd name="connsiteY56" fmla="*/ 1593850 h 1689100"/>
              <a:gd name="connsiteX57" fmla="*/ 1189093 w 2052693"/>
              <a:gd name="connsiteY57" fmla="*/ 1600200 h 1689100"/>
              <a:gd name="connsiteX58" fmla="*/ 1271643 w 2052693"/>
              <a:gd name="connsiteY58" fmla="*/ 1612900 h 1689100"/>
              <a:gd name="connsiteX59" fmla="*/ 1290693 w 2052693"/>
              <a:gd name="connsiteY59" fmla="*/ 1619250 h 1689100"/>
              <a:gd name="connsiteX60" fmla="*/ 1303393 w 2052693"/>
              <a:gd name="connsiteY60" fmla="*/ 1638300 h 1689100"/>
              <a:gd name="connsiteX61" fmla="*/ 1347843 w 2052693"/>
              <a:gd name="connsiteY61" fmla="*/ 1663700 h 1689100"/>
              <a:gd name="connsiteX62" fmla="*/ 1366893 w 2052693"/>
              <a:gd name="connsiteY62" fmla="*/ 1676400 h 1689100"/>
              <a:gd name="connsiteX63" fmla="*/ 1404993 w 2052693"/>
              <a:gd name="connsiteY63" fmla="*/ 1689100 h 1689100"/>
              <a:gd name="connsiteX64" fmla="*/ 1468493 w 2052693"/>
              <a:gd name="connsiteY64" fmla="*/ 1676400 h 1689100"/>
              <a:gd name="connsiteX65" fmla="*/ 1487543 w 2052693"/>
              <a:gd name="connsiteY65" fmla="*/ 1670050 h 1689100"/>
              <a:gd name="connsiteX66" fmla="*/ 1506593 w 2052693"/>
              <a:gd name="connsiteY66" fmla="*/ 1657350 h 1689100"/>
              <a:gd name="connsiteX67" fmla="*/ 1544693 w 2052693"/>
              <a:gd name="connsiteY67" fmla="*/ 1651000 h 1689100"/>
              <a:gd name="connsiteX68" fmla="*/ 1582793 w 2052693"/>
              <a:gd name="connsiteY68" fmla="*/ 1593850 h 1689100"/>
              <a:gd name="connsiteX69" fmla="*/ 1595493 w 2052693"/>
              <a:gd name="connsiteY69" fmla="*/ 1574800 h 1689100"/>
              <a:gd name="connsiteX70" fmla="*/ 1614543 w 2052693"/>
              <a:gd name="connsiteY70" fmla="*/ 1536700 h 1689100"/>
              <a:gd name="connsiteX71" fmla="*/ 1627243 w 2052693"/>
              <a:gd name="connsiteY71" fmla="*/ 1511300 h 1689100"/>
              <a:gd name="connsiteX72" fmla="*/ 1665343 w 2052693"/>
              <a:gd name="connsiteY72" fmla="*/ 1460500 h 1689100"/>
              <a:gd name="connsiteX73" fmla="*/ 1671693 w 2052693"/>
              <a:gd name="connsiteY73" fmla="*/ 1441450 h 1689100"/>
              <a:gd name="connsiteX74" fmla="*/ 1716143 w 2052693"/>
              <a:gd name="connsiteY74" fmla="*/ 1377950 h 1689100"/>
              <a:gd name="connsiteX75" fmla="*/ 1747893 w 2052693"/>
              <a:gd name="connsiteY75" fmla="*/ 1327150 h 1689100"/>
              <a:gd name="connsiteX76" fmla="*/ 1785993 w 2052693"/>
              <a:gd name="connsiteY76" fmla="*/ 1289050 h 1689100"/>
              <a:gd name="connsiteX77" fmla="*/ 1798693 w 2052693"/>
              <a:gd name="connsiteY77" fmla="*/ 1270000 h 1689100"/>
              <a:gd name="connsiteX78" fmla="*/ 1824093 w 2052693"/>
              <a:gd name="connsiteY78" fmla="*/ 1219200 h 1689100"/>
              <a:gd name="connsiteX79" fmla="*/ 1843143 w 2052693"/>
              <a:gd name="connsiteY79" fmla="*/ 1187450 h 1689100"/>
              <a:gd name="connsiteX80" fmla="*/ 1881243 w 2052693"/>
              <a:gd name="connsiteY80" fmla="*/ 1130300 h 1689100"/>
              <a:gd name="connsiteX81" fmla="*/ 1893943 w 2052693"/>
              <a:gd name="connsiteY81" fmla="*/ 1111250 h 1689100"/>
              <a:gd name="connsiteX82" fmla="*/ 1906643 w 2052693"/>
              <a:gd name="connsiteY82" fmla="*/ 1092200 h 1689100"/>
              <a:gd name="connsiteX83" fmla="*/ 1925693 w 2052693"/>
              <a:gd name="connsiteY83" fmla="*/ 1028700 h 1689100"/>
              <a:gd name="connsiteX84" fmla="*/ 1932043 w 2052693"/>
              <a:gd name="connsiteY84" fmla="*/ 1009650 h 1689100"/>
              <a:gd name="connsiteX85" fmla="*/ 1951093 w 2052693"/>
              <a:gd name="connsiteY85" fmla="*/ 971550 h 1689100"/>
              <a:gd name="connsiteX86" fmla="*/ 1963793 w 2052693"/>
              <a:gd name="connsiteY86" fmla="*/ 952500 h 1689100"/>
              <a:gd name="connsiteX87" fmla="*/ 1976493 w 2052693"/>
              <a:gd name="connsiteY87" fmla="*/ 914400 h 1689100"/>
              <a:gd name="connsiteX88" fmla="*/ 2001893 w 2052693"/>
              <a:gd name="connsiteY88" fmla="*/ 876300 h 1689100"/>
              <a:gd name="connsiteX89" fmla="*/ 2014593 w 2052693"/>
              <a:gd name="connsiteY89" fmla="*/ 838200 h 1689100"/>
              <a:gd name="connsiteX90" fmla="*/ 2020943 w 2052693"/>
              <a:gd name="connsiteY90" fmla="*/ 819150 h 1689100"/>
              <a:gd name="connsiteX91" fmla="*/ 2027293 w 2052693"/>
              <a:gd name="connsiteY91" fmla="*/ 793750 h 1689100"/>
              <a:gd name="connsiteX92" fmla="*/ 2033643 w 2052693"/>
              <a:gd name="connsiteY92" fmla="*/ 774700 h 1689100"/>
              <a:gd name="connsiteX93" fmla="*/ 2039993 w 2052693"/>
              <a:gd name="connsiteY93" fmla="*/ 742950 h 1689100"/>
              <a:gd name="connsiteX94" fmla="*/ 2052693 w 2052693"/>
              <a:gd name="connsiteY94" fmla="*/ 698500 h 1689100"/>
              <a:gd name="connsiteX95" fmla="*/ 2046343 w 2052693"/>
              <a:gd name="connsiteY95" fmla="*/ 558800 h 1689100"/>
              <a:gd name="connsiteX96" fmla="*/ 2008243 w 2052693"/>
              <a:gd name="connsiteY96" fmla="*/ 482600 h 1689100"/>
              <a:gd name="connsiteX97" fmla="*/ 1989193 w 2052693"/>
              <a:gd name="connsiteY97" fmla="*/ 438150 h 1689100"/>
              <a:gd name="connsiteX98" fmla="*/ 1932043 w 2052693"/>
              <a:gd name="connsiteY98" fmla="*/ 393700 h 1689100"/>
              <a:gd name="connsiteX99" fmla="*/ 1887593 w 2052693"/>
              <a:gd name="connsiteY99" fmla="*/ 368300 h 1689100"/>
              <a:gd name="connsiteX100" fmla="*/ 1849493 w 2052693"/>
              <a:gd name="connsiteY100" fmla="*/ 355600 h 1689100"/>
              <a:gd name="connsiteX101" fmla="*/ 1811393 w 2052693"/>
              <a:gd name="connsiteY101" fmla="*/ 349250 h 1689100"/>
              <a:gd name="connsiteX102" fmla="*/ 1785993 w 2052693"/>
              <a:gd name="connsiteY102" fmla="*/ 342900 h 1689100"/>
              <a:gd name="connsiteX103" fmla="*/ 1620893 w 2052693"/>
              <a:gd name="connsiteY103" fmla="*/ 336550 h 1689100"/>
              <a:gd name="connsiteX104" fmla="*/ 1576443 w 2052693"/>
              <a:gd name="connsiteY104" fmla="*/ 330200 h 1689100"/>
              <a:gd name="connsiteX105" fmla="*/ 1531993 w 2052693"/>
              <a:gd name="connsiteY105" fmla="*/ 336550 h 1689100"/>
              <a:gd name="connsiteX106" fmla="*/ 1468493 w 2052693"/>
              <a:gd name="connsiteY106" fmla="*/ 342900 h 1689100"/>
              <a:gd name="connsiteX107" fmla="*/ 1417693 w 2052693"/>
              <a:gd name="connsiteY107" fmla="*/ 349250 h 1689100"/>
              <a:gd name="connsiteX108" fmla="*/ 1360543 w 2052693"/>
              <a:gd name="connsiteY108" fmla="*/ 368300 h 1689100"/>
              <a:gd name="connsiteX109" fmla="*/ 1341493 w 2052693"/>
              <a:gd name="connsiteY109" fmla="*/ 374650 h 1689100"/>
              <a:gd name="connsiteX110" fmla="*/ 1303393 w 2052693"/>
              <a:gd name="connsiteY110" fmla="*/ 393700 h 1689100"/>
              <a:gd name="connsiteX111" fmla="*/ 1252593 w 2052693"/>
              <a:gd name="connsiteY111" fmla="*/ 450850 h 1689100"/>
              <a:gd name="connsiteX112" fmla="*/ 1239893 w 2052693"/>
              <a:gd name="connsiteY112" fmla="*/ 488950 h 1689100"/>
              <a:gd name="connsiteX113" fmla="*/ 1233543 w 2052693"/>
              <a:gd name="connsiteY113" fmla="*/ 508000 h 1689100"/>
              <a:gd name="connsiteX114" fmla="*/ 1220843 w 2052693"/>
              <a:gd name="connsiteY114" fmla="*/ 527050 h 1689100"/>
              <a:gd name="connsiteX115" fmla="*/ 1201793 w 2052693"/>
              <a:gd name="connsiteY115" fmla="*/ 590550 h 1689100"/>
              <a:gd name="connsiteX116" fmla="*/ 1189093 w 2052693"/>
              <a:gd name="connsiteY116" fmla="*/ 628650 h 1689100"/>
              <a:gd name="connsiteX117" fmla="*/ 1176393 w 2052693"/>
              <a:gd name="connsiteY117" fmla="*/ 673100 h 1689100"/>
              <a:gd name="connsiteX118" fmla="*/ 1163693 w 2052693"/>
              <a:gd name="connsiteY118" fmla="*/ 692150 h 1689100"/>
              <a:gd name="connsiteX119" fmla="*/ 1138293 w 2052693"/>
              <a:gd name="connsiteY119" fmla="*/ 749300 h 1689100"/>
              <a:gd name="connsiteX120" fmla="*/ 1119243 w 2052693"/>
              <a:gd name="connsiteY120" fmla="*/ 793750 h 1689100"/>
              <a:gd name="connsiteX121" fmla="*/ 1112893 w 2052693"/>
              <a:gd name="connsiteY121" fmla="*/ 812800 h 1689100"/>
              <a:gd name="connsiteX122" fmla="*/ 1100193 w 2052693"/>
              <a:gd name="connsiteY122" fmla="*/ 831850 h 1689100"/>
              <a:gd name="connsiteX123" fmla="*/ 1068443 w 2052693"/>
              <a:gd name="connsiteY123" fmla="*/ 889000 h 1689100"/>
              <a:gd name="connsiteX124" fmla="*/ 1023993 w 2052693"/>
              <a:gd name="connsiteY124" fmla="*/ 914400 h 1689100"/>
              <a:gd name="connsiteX125" fmla="*/ 1004943 w 2052693"/>
              <a:gd name="connsiteY125" fmla="*/ 927100 h 1689100"/>
              <a:gd name="connsiteX126" fmla="*/ 985893 w 2052693"/>
              <a:gd name="connsiteY126" fmla="*/ 933450 h 1689100"/>
              <a:gd name="connsiteX127" fmla="*/ 947793 w 2052693"/>
              <a:gd name="connsiteY127" fmla="*/ 952500 h 1689100"/>
              <a:gd name="connsiteX128" fmla="*/ 896993 w 2052693"/>
              <a:gd name="connsiteY128" fmla="*/ 958850 h 1689100"/>
              <a:gd name="connsiteX129" fmla="*/ 827143 w 2052693"/>
              <a:gd name="connsiteY129" fmla="*/ 939800 h 1689100"/>
              <a:gd name="connsiteX130" fmla="*/ 808093 w 2052693"/>
              <a:gd name="connsiteY130" fmla="*/ 927100 h 1689100"/>
              <a:gd name="connsiteX131" fmla="*/ 801743 w 2052693"/>
              <a:gd name="connsiteY131" fmla="*/ 901700 h 1689100"/>
              <a:gd name="connsiteX132" fmla="*/ 782693 w 2052693"/>
              <a:gd name="connsiteY132" fmla="*/ 857250 h 1689100"/>
              <a:gd name="connsiteX133" fmla="*/ 769993 w 2052693"/>
              <a:gd name="connsiteY133" fmla="*/ 806450 h 1689100"/>
              <a:gd name="connsiteX134" fmla="*/ 776343 w 2052693"/>
              <a:gd name="connsiteY134" fmla="*/ 749300 h 1689100"/>
              <a:gd name="connsiteX135" fmla="*/ 782693 w 2052693"/>
              <a:gd name="connsiteY135" fmla="*/ 723900 h 1689100"/>
              <a:gd name="connsiteX136" fmla="*/ 795393 w 2052693"/>
              <a:gd name="connsiteY136" fmla="*/ 647700 h 1689100"/>
              <a:gd name="connsiteX137" fmla="*/ 789043 w 2052693"/>
              <a:gd name="connsiteY137" fmla="*/ 577850 h 1689100"/>
              <a:gd name="connsiteX138" fmla="*/ 776343 w 2052693"/>
              <a:gd name="connsiteY138" fmla="*/ 539750 h 1689100"/>
              <a:gd name="connsiteX139" fmla="*/ 769993 w 2052693"/>
              <a:gd name="connsiteY139" fmla="*/ 476250 h 1689100"/>
              <a:gd name="connsiteX140" fmla="*/ 757293 w 2052693"/>
              <a:gd name="connsiteY140" fmla="*/ 412750 h 1689100"/>
              <a:gd name="connsiteX141" fmla="*/ 744593 w 2052693"/>
              <a:gd name="connsiteY141" fmla="*/ 336550 h 1689100"/>
              <a:gd name="connsiteX142" fmla="*/ 731893 w 2052693"/>
              <a:gd name="connsiteY142" fmla="*/ 298450 h 1689100"/>
              <a:gd name="connsiteX143" fmla="*/ 719193 w 2052693"/>
              <a:gd name="connsiteY143" fmla="*/ 22225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052693" h="1689100">
                <a:moveTo>
                  <a:pt x="719193" y="222250"/>
                </a:moveTo>
                <a:cubicBezTo>
                  <a:pt x="706493" y="196850"/>
                  <a:pt x="679072" y="169429"/>
                  <a:pt x="655693" y="146050"/>
                </a:cubicBezTo>
                <a:cubicBezTo>
                  <a:pt x="640726" y="131083"/>
                  <a:pt x="622505" y="119691"/>
                  <a:pt x="604893" y="107950"/>
                </a:cubicBezTo>
                <a:cubicBezTo>
                  <a:pt x="598543" y="103717"/>
                  <a:pt x="592669" y="98663"/>
                  <a:pt x="585843" y="95250"/>
                </a:cubicBezTo>
                <a:cubicBezTo>
                  <a:pt x="579856" y="92257"/>
                  <a:pt x="572780" y="91893"/>
                  <a:pt x="566793" y="88900"/>
                </a:cubicBezTo>
                <a:cubicBezTo>
                  <a:pt x="559967" y="85487"/>
                  <a:pt x="554569" y="79613"/>
                  <a:pt x="547743" y="76200"/>
                </a:cubicBezTo>
                <a:cubicBezTo>
                  <a:pt x="541756" y="73207"/>
                  <a:pt x="534544" y="73101"/>
                  <a:pt x="528693" y="69850"/>
                </a:cubicBezTo>
                <a:cubicBezTo>
                  <a:pt x="515350" y="62437"/>
                  <a:pt x="505073" y="49277"/>
                  <a:pt x="490593" y="44450"/>
                </a:cubicBezTo>
                <a:cubicBezTo>
                  <a:pt x="477893" y="40217"/>
                  <a:pt x="463632" y="39176"/>
                  <a:pt x="452493" y="31750"/>
                </a:cubicBezTo>
                <a:cubicBezTo>
                  <a:pt x="433543" y="19116"/>
                  <a:pt x="420970" y="8321"/>
                  <a:pt x="395343" y="6350"/>
                </a:cubicBezTo>
                <a:lnTo>
                  <a:pt x="312793" y="0"/>
                </a:lnTo>
                <a:cubicBezTo>
                  <a:pt x="302210" y="2117"/>
                  <a:pt x="291456" y="3510"/>
                  <a:pt x="281043" y="6350"/>
                </a:cubicBezTo>
                <a:cubicBezTo>
                  <a:pt x="268128" y="9872"/>
                  <a:pt x="255643" y="14817"/>
                  <a:pt x="242943" y="19050"/>
                </a:cubicBezTo>
                <a:cubicBezTo>
                  <a:pt x="236593" y="21167"/>
                  <a:pt x="230519" y="24453"/>
                  <a:pt x="223893" y="25400"/>
                </a:cubicBezTo>
                <a:cubicBezTo>
                  <a:pt x="187919" y="30539"/>
                  <a:pt x="183983" y="29546"/>
                  <a:pt x="154043" y="38100"/>
                </a:cubicBezTo>
                <a:cubicBezTo>
                  <a:pt x="136611" y="43081"/>
                  <a:pt x="130463" y="45050"/>
                  <a:pt x="115943" y="57150"/>
                </a:cubicBezTo>
                <a:cubicBezTo>
                  <a:pt x="103906" y="67181"/>
                  <a:pt x="91329" y="80979"/>
                  <a:pt x="84193" y="95250"/>
                </a:cubicBezTo>
                <a:cubicBezTo>
                  <a:pt x="57903" y="147830"/>
                  <a:pt x="101539" y="78755"/>
                  <a:pt x="65143" y="133350"/>
                </a:cubicBezTo>
                <a:cubicBezTo>
                  <a:pt x="50059" y="193685"/>
                  <a:pt x="56031" y="159148"/>
                  <a:pt x="65143" y="273050"/>
                </a:cubicBezTo>
                <a:cubicBezTo>
                  <a:pt x="66607" y="291347"/>
                  <a:pt x="72824" y="338546"/>
                  <a:pt x="84193" y="355600"/>
                </a:cubicBezTo>
                <a:lnTo>
                  <a:pt x="96893" y="374650"/>
                </a:lnTo>
                <a:cubicBezTo>
                  <a:pt x="107345" y="426909"/>
                  <a:pt x="105267" y="400885"/>
                  <a:pt x="96893" y="476250"/>
                </a:cubicBezTo>
                <a:cubicBezTo>
                  <a:pt x="95240" y="491126"/>
                  <a:pt x="93908" y="506116"/>
                  <a:pt x="90543" y="520700"/>
                </a:cubicBezTo>
                <a:cubicBezTo>
                  <a:pt x="83817" y="549845"/>
                  <a:pt x="77489" y="559509"/>
                  <a:pt x="65143" y="584200"/>
                </a:cubicBezTo>
                <a:cubicBezTo>
                  <a:pt x="60166" y="628995"/>
                  <a:pt x="61108" y="635552"/>
                  <a:pt x="52443" y="673100"/>
                </a:cubicBezTo>
                <a:cubicBezTo>
                  <a:pt x="48518" y="690107"/>
                  <a:pt x="45263" y="707341"/>
                  <a:pt x="39743" y="723900"/>
                </a:cubicBezTo>
                <a:cubicBezTo>
                  <a:pt x="37626" y="730250"/>
                  <a:pt x="35154" y="736492"/>
                  <a:pt x="33393" y="742950"/>
                </a:cubicBezTo>
                <a:cubicBezTo>
                  <a:pt x="28800" y="759789"/>
                  <a:pt x="26213" y="777191"/>
                  <a:pt x="20693" y="793750"/>
                </a:cubicBezTo>
                <a:cubicBezTo>
                  <a:pt x="11583" y="821079"/>
                  <a:pt x="15966" y="806306"/>
                  <a:pt x="7993" y="838200"/>
                </a:cubicBezTo>
                <a:cubicBezTo>
                  <a:pt x="-2664" y="966079"/>
                  <a:pt x="-2666" y="931074"/>
                  <a:pt x="7993" y="1117600"/>
                </a:cubicBezTo>
                <a:cubicBezTo>
                  <a:pt x="8375" y="1124283"/>
                  <a:pt x="12226" y="1130300"/>
                  <a:pt x="14343" y="1136650"/>
                </a:cubicBezTo>
                <a:cubicBezTo>
                  <a:pt x="16460" y="1193800"/>
                  <a:pt x="18361" y="1250958"/>
                  <a:pt x="20693" y="1308100"/>
                </a:cubicBezTo>
                <a:cubicBezTo>
                  <a:pt x="22594" y="1354676"/>
                  <a:pt x="19380" y="1401819"/>
                  <a:pt x="27043" y="1447800"/>
                </a:cubicBezTo>
                <a:cubicBezTo>
                  <a:pt x="28298" y="1455328"/>
                  <a:pt x="39267" y="1457087"/>
                  <a:pt x="46093" y="1460500"/>
                </a:cubicBezTo>
                <a:cubicBezTo>
                  <a:pt x="52080" y="1463493"/>
                  <a:pt x="58991" y="1464213"/>
                  <a:pt x="65143" y="1466850"/>
                </a:cubicBezTo>
                <a:cubicBezTo>
                  <a:pt x="111631" y="1486774"/>
                  <a:pt x="69114" y="1474193"/>
                  <a:pt x="115943" y="1485900"/>
                </a:cubicBezTo>
                <a:cubicBezTo>
                  <a:pt x="133126" y="1497355"/>
                  <a:pt x="140252" y="1503243"/>
                  <a:pt x="160393" y="1511300"/>
                </a:cubicBezTo>
                <a:cubicBezTo>
                  <a:pt x="172822" y="1516272"/>
                  <a:pt x="185793" y="1519767"/>
                  <a:pt x="198493" y="1524000"/>
                </a:cubicBezTo>
                <a:lnTo>
                  <a:pt x="217543" y="1530350"/>
                </a:lnTo>
                <a:lnTo>
                  <a:pt x="236593" y="1536700"/>
                </a:lnTo>
                <a:cubicBezTo>
                  <a:pt x="261993" y="1534583"/>
                  <a:pt x="287502" y="1533511"/>
                  <a:pt x="312793" y="1530350"/>
                </a:cubicBezTo>
                <a:cubicBezTo>
                  <a:pt x="328148" y="1528431"/>
                  <a:pt x="365244" y="1514983"/>
                  <a:pt x="376293" y="1511300"/>
                </a:cubicBezTo>
                <a:cubicBezTo>
                  <a:pt x="382643" y="1509183"/>
                  <a:pt x="389774" y="1508663"/>
                  <a:pt x="395343" y="1504950"/>
                </a:cubicBezTo>
                <a:cubicBezTo>
                  <a:pt x="419962" y="1488537"/>
                  <a:pt x="407153" y="1494663"/>
                  <a:pt x="433443" y="1485900"/>
                </a:cubicBezTo>
                <a:cubicBezTo>
                  <a:pt x="463076" y="1488017"/>
                  <a:pt x="492838" y="1488779"/>
                  <a:pt x="522343" y="1492250"/>
                </a:cubicBezTo>
                <a:cubicBezTo>
                  <a:pt x="528991" y="1493032"/>
                  <a:pt x="534957" y="1496761"/>
                  <a:pt x="541393" y="1498600"/>
                </a:cubicBezTo>
                <a:cubicBezTo>
                  <a:pt x="549784" y="1500998"/>
                  <a:pt x="558126" y="1503930"/>
                  <a:pt x="566793" y="1504950"/>
                </a:cubicBezTo>
                <a:cubicBezTo>
                  <a:pt x="594202" y="1508175"/>
                  <a:pt x="621826" y="1509183"/>
                  <a:pt x="649343" y="1511300"/>
                </a:cubicBezTo>
                <a:cubicBezTo>
                  <a:pt x="672626" y="1509183"/>
                  <a:pt x="696049" y="1508256"/>
                  <a:pt x="719193" y="1504950"/>
                </a:cubicBezTo>
                <a:cubicBezTo>
                  <a:pt x="725819" y="1504003"/>
                  <a:pt x="731550" y="1498600"/>
                  <a:pt x="738243" y="1498600"/>
                </a:cubicBezTo>
                <a:cubicBezTo>
                  <a:pt x="754204" y="1498600"/>
                  <a:pt x="763501" y="1511229"/>
                  <a:pt x="776343" y="1517650"/>
                </a:cubicBezTo>
                <a:cubicBezTo>
                  <a:pt x="782330" y="1520643"/>
                  <a:pt x="789406" y="1521007"/>
                  <a:pt x="795393" y="1524000"/>
                </a:cubicBezTo>
                <a:cubicBezTo>
                  <a:pt x="802219" y="1527413"/>
                  <a:pt x="807297" y="1534020"/>
                  <a:pt x="814443" y="1536700"/>
                </a:cubicBezTo>
                <a:cubicBezTo>
                  <a:pt x="824549" y="1540490"/>
                  <a:pt x="835780" y="1540210"/>
                  <a:pt x="846193" y="1543050"/>
                </a:cubicBezTo>
                <a:cubicBezTo>
                  <a:pt x="922898" y="1563970"/>
                  <a:pt x="843754" y="1549959"/>
                  <a:pt x="928743" y="1562100"/>
                </a:cubicBezTo>
                <a:cubicBezTo>
                  <a:pt x="964352" y="1573970"/>
                  <a:pt x="941299" y="1566827"/>
                  <a:pt x="998593" y="1581150"/>
                </a:cubicBezTo>
                <a:cubicBezTo>
                  <a:pt x="1026720" y="1588182"/>
                  <a:pt x="1035578" y="1591322"/>
                  <a:pt x="1068443" y="1593850"/>
                </a:cubicBezTo>
                <a:cubicBezTo>
                  <a:pt x="1108597" y="1596939"/>
                  <a:pt x="1148876" y="1598083"/>
                  <a:pt x="1189093" y="1600200"/>
                </a:cubicBezTo>
                <a:cubicBezTo>
                  <a:pt x="1203272" y="1602226"/>
                  <a:pt x="1255784" y="1609376"/>
                  <a:pt x="1271643" y="1612900"/>
                </a:cubicBezTo>
                <a:cubicBezTo>
                  <a:pt x="1278177" y="1614352"/>
                  <a:pt x="1284343" y="1617133"/>
                  <a:pt x="1290693" y="1619250"/>
                </a:cubicBezTo>
                <a:cubicBezTo>
                  <a:pt x="1294926" y="1625600"/>
                  <a:pt x="1297997" y="1632904"/>
                  <a:pt x="1303393" y="1638300"/>
                </a:cubicBezTo>
                <a:cubicBezTo>
                  <a:pt x="1313707" y="1648614"/>
                  <a:pt x="1336222" y="1657059"/>
                  <a:pt x="1347843" y="1663700"/>
                </a:cubicBezTo>
                <a:cubicBezTo>
                  <a:pt x="1354469" y="1667486"/>
                  <a:pt x="1359919" y="1673300"/>
                  <a:pt x="1366893" y="1676400"/>
                </a:cubicBezTo>
                <a:cubicBezTo>
                  <a:pt x="1379126" y="1681837"/>
                  <a:pt x="1404993" y="1689100"/>
                  <a:pt x="1404993" y="1689100"/>
                </a:cubicBezTo>
                <a:cubicBezTo>
                  <a:pt x="1426160" y="1684867"/>
                  <a:pt x="1448015" y="1683226"/>
                  <a:pt x="1468493" y="1676400"/>
                </a:cubicBezTo>
                <a:cubicBezTo>
                  <a:pt x="1474843" y="1674283"/>
                  <a:pt x="1481556" y="1673043"/>
                  <a:pt x="1487543" y="1670050"/>
                </a:cubicBezTo>
                <a:cubicBezTo>
                  <a:pt x="1494369" y="1666637"/>
                  <a:pt x="1499353" y="1659763"/>
                  <a:pt x="1506593" y="1657350"/>
                </a:cubicBezTo>
                <a:cubicBezTo>
                  <a:pt x="1518807" y="1653279"/>
                  <a:pt x="1531993" y="1653117"/>
                  <a:pt x="1544693" y="1651000"/>
                </a:cubicBezTo>
                <a:lnTo>
                  <a:pt x="1582793" y="1593850"/>
                </a:lnTo>
                <a:cubicBezTo>
                  <a:pt x="1587026" y="1587500"/>
                  <a:pt x="1593080" y="1582040"/>
                  <a:pt x="1595493" y="1574800"/>
                </a:cubicBezTo>
                <a:cubicBezTo>
                  <a:pt x="1607135" y="1539873"/>
                  <a:pt x="1594848" y="1571167"/>
                  <a:pt x="1614543" y="1536700"/>
                </a:cubicBezTo>
                <a:cubicBezTo>
                  <a:pt x="1619239" y="1528481"/>
                  <a:pt x="1621992" y="1519176"/>
                  <a:pt x="1627243" y="1511300"/>
                </a:cubicBezTo>
                <a:cubicBezTo>
                  <a:pt x="1638984" y="1493688"/>
                  <a:pt x="1665343" y="1460500"/>
                  <a:pt x="1665343" y="1460500"/>
                </a:cubicBezTo>
                <a:cubicBezTo>
                  <a:pt x="1667460" y="1454150"/>
                  <a:pt x="1668372" y="1447262"/>
                  <a:pt x="1671693" y="1441450"/>
                </a:cubicBezTo>
                <a:cubicBezTo>
                  <a:pt x="1703550" y="1385700"/>
                  <a:pt x="1679610" y="1451017"/>
                  <a:pt x="1716143" y="1377950"/>
                </a:cubicBezTo>
                <a:cubicBezTo>
                  <a:pt x="1728046" y="1354143"/>
                  <a:pt x="1729346" y="1347758"/>
                  <a:pt x="1747893" y="1327150"/>
                </a:cubicBezTo>
                <a:cubicBezTo>
                  <a:pt x="1759908" y="1313800"/>
                  <a:pt x="1776030" y="1303994"/>
                  <a:pt x="1785993" y="1289050"/>
                </a:cubicBezTo>
                <a:cubicBezTo>
                  <a:pt x="1790226" y="1282700"/>
                  <a:pt x="1795039" y="1276700"/>
                  <a:pt x="1798693" y="1270000"/>
                </a:cubicBezTo>
                <a:cubicBezTo>
                  <a:pt x="1807759" y="1253380"/>
                  <a:pt x="1814353" y="1235434"/>
                  <a:pt x="1824093" y="1219200"/>
                </a:cubicBezTo>
                <a:cubicBezTo>
                  <a:pt x="1830443" y="1208617"/>
                  <a:pt x="1836517" y="1197863"/>
                  <a:pt x="1843143" y="1187450"/>
                </a:cubicBezTo>
                <a:lnTo>
                  <a:pt x="1881243" y="1130300"/>
                </a:lnTo>
                <a:lnTo>
                  <a:pt x="1893943" y="1111250"/>
                </a:lnTo>
                <a:lnTo>
                  <a:pt x="1906643" y="1092200"/>
                </a:lnTo>
                <a:cubicBezTo>
                  <a:pt x="1916240" y="1053813"/>
                  <a:pt x="1910233" y="1075079"/>
                  <a:pt x="1925693" y="1028700"/>
                </a:cubicBezTo>
                <a:cubicBezTo>
                  <a:pt x="1927810" y="1022350"/>
                  <a:pt x="1928330" y="1015219"/>
                  <a:pt x="1932043" y="1009650"/>
                </a:cubicBezTo>
                <a:cubicBezTo>
                  <a:pt x="1968439" y="955055"/>
                  <a:pt x="1924803" y="1024130"/>
                  <a:pt x="1951093" y="971550"/>
                </a:cubicBezTo>
                <a:cubicBezTo>
                  <a:pt x="1954506" y="964724"/>
                  <a:pt x="1960693" y="959474"/>
                  <a:pt x="1963793" y="952500"/>
                </a:cubicBezTo>
                <a:cubicBezTo>
                  <a:pt x="1969230" y="940267"/>
                  <a:pt x="1969067" y="925539"/>
                  <a:pt x="1976493" y="914400"/>
                </a:cubicBezTo>
                <a:cubicBezTo>
                  <a:pt x="1984960" y="901700"/>
                  <a:pt x="1997066" y="890780"/>
                  <a:pt x="2001893" y="876300"/>
                </a:cubicBezTo>
                <a:lnTo>
                  <a:pt x="2014593" y="838200"/>
                </a:lnTo>
                <a:cubicBezTo>
                  <a:pt x="2016710" y="831850"/>
                  <a:pt x="2019320" y="825644"/>
                  <a:pt x="2020943" y="819150"/>
                </a:cubicBezTo>
                <a:cubicBezTo>
                  <a:pt x="2023060" y="810683"/>
                  <a:pt x="2024895" y="802141"/>
                  <a:pt x="2027293" y="793750"/>
                </a:cubicBezTo>
                <a:cubicBezTo>
                  <a:pt x="2029132" y="787314"/>
                  <a:pt x="2032020" y="781194"/>
                  <a:pt x="2033643" y="774700"/>
                </a:cubicBezTo>
                <a:cubicBezTo>
                  <a:pt x="2036261" y="764229"/>
                  <a:pt x="2037652" y="753486"/>
                  <a:pt x="2039993" y="742950"/>
                </a:cubicBezTo>
                <a:cubicBezTo>
                  <a:pt x="2045309" y="719030"/>
                  <a:pt x="2045622" y="719714"/>
                  <a:pt x="2052693" y="698500"/>
                </a:cubicBezTo>
                <a:cubicBezTo>
                  <a:pt x="2050576" y="651933"/>
                  <a:pt x="2051309" y="605149"/>
                  <a:pt x="2046343" y="558800"/>
                </a:cubicBezTo>
                <a:cubicBezTo>
                  <a:pt x="2039524" y="495159"/>
                  <a:pt x="2028860" y="544450"/>
                  <a:pt x="2008243" y="482600"/>
                </a:cubicBezTo>
                <a:cubicBezTo>
                  <a:pt x="2003061" y="467054"/>
                  <a:pt x="1999001" y="451882"/>
                  <a:pt x="1989193" y="438150"/>
                </a:cubicBezTo>
                <a:cubicBezTo>
                  <a:pt x="1975628" y="419159"/>
                  <a:pt x="1949948" y="405637"/>
                  <a:pt x="1932043" y="393700"/>
                </a:cubicBezTo>
                <a:cubicBezTo>
                  <a:pt x="1914860" y="382245"/>
                  <a:pt x="1907734" y="376357"/>
                  <a:pt x="1887593" y="368300"/>
                </a:cubicBezTo>
                <a:cubicBezTo>
                  <a:pt x="1875164" y="363328"/>
                  <a:pt x="1862698" y="357801"/>
                  <a:pt x="1849493" y="355600"/>
                </a:cubicBezTo>
                <a:cubicBezTo>
                  <a:pt x="1836793" y="353483"/>
                  <a:pt x="1824018" y="351775"/>
                  <a:pt x="1811393" y="349250"/>
                </a:cubicBezTo>
                <a:cubicBezTo>
                  <a:pt x="1802835" y="347538"/>
                  <a:pt x="1794701" y="343481"/>
                  <a:pt x="1785993" y="342900"/>
                </a:cubicBezTo>
                <a:cubicBezTo>
                  <a:pt x="1731041" y="339237"/>
                  <a:pt x="1675926" y="338667"/>
                  <a:pt x="1620893" y="336550"/>
                </a:cubicBezTo>
                <a:cubicBezTo>
                  <a:pt x="1606076" y="334433"/>
                  <a:pt x="1591410" y="330200"/>
                  <a:pt x="1576443" y="330200"/>
                </a:cubicBezTo>
                <a:cubicBezTo>
                  <a:pt x="1561476" y="330200"/>
                  <a:pt x="1546858" y="334801"/>
                  <a:pt x="1531993" y="336550"/>
                </a:cubicBezTo>
                <a:cubicBezTo>
                  <a:pt x="1510866" y="339035"/>
                  <a:pt x="1489635" y="340551"/>
                  <a:pt x="1468493" y="342900"/>
                </a:cubicBezTo>
                <a:cubicBezTo>
                  <a:pt x="1451532" y="344785"/>
                  <a:pt x="1434626" y="347133"/>
                  <a:pt x="1417693" y="349250"/>
                </a:cubicBezTo>
                <a:lnTo>
                  <a:pt x="1360543" y="368300"/>
                </a:lnTo>
                <a:lnTo>
                  <a:pt x="1341493" y="374650"/>
                </a:lnTo>
                <a:cubicBezTo>
                  <a:pt x="1323840" y="380534"/>
                  <a:pt x="1318165" y="380570"/>
                  <a:pt x="1303393" y="393700"/>
                </a:cubicBezTo>
                <a:cubicBezTo>
                  <a:pt x="1292836" y="403084"/>
                  <a:pt x="1261259" y="431351"/>
                  <a:pt x="1252593" y="450850"/>
                </a:cubicBezTo>
                <a:cubicBezTo>
                  <a:pt x="1247156" y="463083"/>
                  <a:pt x="1244126" y="476250"/>
                  <a:pt x="1239893" y="488950"/>
                </a:cubicBezTo>
                <a:cubicBezTo>
                  <a:pt x="1237776" y="495300"/>
                  <a:pt x="1237256" y="502431"/>
                  <a:pt x="1233543" y="508000"/>
                </a:cubicBezTo>
                <a:cubicBezTo>
                  <a:pt x="1229310" y="514350"/>
                  <a:pt x="1223943" y="520076"/>
                  <a:pt x="1220843" y="527050"/>
                </a:cubicBezTo>
                <a:cubicBezTo>
                  <a:pt x="1207027" y="558136"/>
                  <a:pt x="1210318" y="562133"/>
                  <a:pt x="1201793" y="590550"/>
                </a:cubicBezTo>
                <a:cubicBezTo>
                  <a:pt x="1197946" y="603372"/>
                  <a:pt x="1192340" y="615663"/>
                  <a:pt x="1189093" y="628650"/>
                </a:cubicBezTo>
                <a:cubicBezTo>
                  <a:pt x="1187058" y="636788"/>
                  <a:pt x="1180948" y="663990"/>
                  <a:pt x="1176393" y="673100"/>
                </a:cubicBezTo>
                <a:cubicBezTo>
                  <a:pt x="1172980" y="679926"/>
                  <a:pt x="1166793" y="685176"/>
                  <a:pt x="1163693" y="692150"/>
                </a:cubicBezTo>
                <a:cubicBezTo>
                  <a:pt x="1133466" y="760160"/>
                  <a:pt x="1167035" y="706187"/>
                  <a:pt x="1138293" y="749300"/>
                </a:cubicBezTo>
                <a:cubicBezTo>
                  <a:pt x="1125077" y="802163"/>
                  <a:pt x="1141169" y="749897"/>
                  <a:pt x="1119243" y="793750"/>
                </a:cubicBezTo>
                <a:cubicBezTo>
                  <a:pt x="1116250" y="799737"/>
                  <a:pt x="1115886" y="806813"/>
                  <a:pt x="1112893" y="812800"/>
                </a:cubicBezTo>
                <a:cubicBezTo>
                  <a:pt x="1109480" y="819626"/>
                  <a:pt x="1103606" y="825024"/>
                  <a:pt x="1100193" y="831850"/>
                </a:cubicBezTo>
                <a:cubicBezTo>
                  <a:pt x="1088613" y="855010"/>
                  <a:pt x="1098476" y="868978"/>
                  <a:pt x="1068443" y="889000"/>
                </a:cubicBezTo>
                <a:cubicBezTo>
                  <a:pt x="1022031" y="919942"/>
                  <a:pt x="1080389" y="882174"/>
                  <a:pt x="1023993" y="914400"/>
                </a:cubicBezTo>
                <a:cubicBezTo>
                  <a:pt x="1017367" y="918186"/>
                  <a:pt x="1011769" y="923687"/>
                  <a:pt x="1004943" y="927100"/>
                </a:cubicBezTo>
                <a:cubicBezTo>
                  <a:pt x="998956" y="930093"/>
                  <a:pt x="991880" y="930457"/>
                  <a:pt x="985893" y="933450"/>
                </a:cubicBezTo>
                <a:cubicBezTo>
                  <a:pt x="962652" y="945071"/>
                  <a:pt x="972874" y="947940"/>
                  <a:pt x="947793" y="952500"/>
                </a:cubicBezTo>
                <a:cubicBezTo>
                  <a:pt x="931003" y="955553"/>
                  <a:pt x="913926" y="956733"/>
                  <a:pt x="896993" y="958850"/>
                </a:cubicBezTo>
                <a:cubicBezTo>
                  <a:pt x="879953" y="955442"/>
                  <a:pt x="840954" y="949007"/>
                  <a:pt x="827143" y="939800"/>
                </a:cubicBezTo>
                <a:lnTo>
                  <a:pt x="808093" y="927100"/>
                </a:lnTo>
                <a:cubicBezTo>
                  <a:pt x="805976" y="918633"/>
                  <a:pt x="804807" y="909872"/>
                  <a:pt x="801743" y="901700"/>
                </a:cubicBezTo>
                <a:cubicBezTo>
                  <a:pt x="784396" y="855442"/>
                  <a:pt x="793205" y="895796"/>
                  <a:pt x="782693" y="857250"/>
                </a:cubicBezTo>
                <a:cubicBezTo>
                  <a:pt x="778100" y="840411"/>
                  <a:pt x="769993" y="806450"/>
                  <a:pt x="769993" y="806450"/>
                </a:cubicBezTo>
                <a:cubicBezTo>
                  <a:pt x="772110" y="787400"/>
                  <a:pt x="773428" y="768244"/>
                  <a:pt x="776343" y="749300"/>
                </a:cubicBezTo>
                <a:cubicBezTo>
                  <a:pt x="777670" y="740674"/>
                  <a:pt x="780800" y="732419"/>
                  <a:pt x="782693" y="723900"/>
                </a:cubicBezTo>
                <a:cubicBezTo>
                  <a:pt x="790121" y="690473"/>
                  <a:pt x="790092" y="684808"/>
                  <a:pt x="795393" y="647700"/>
                </a:cubicBezTo>
                <a:cubicBezTo>
                  <a:pt x="793276" y="624417"/>
                  <a:pt x="793106" y="600874"/>
                  <a:pt x="789043" y="577850"/>
                </a:cubicBezTo>
                <a:cubicBezTo>
                  <a:pt x="786717" y="564667"/>
                  <a:pt x="776343" y="539750"/>
                  <a:pt x="776343" y="539750"/>
                </a:cubicBezTo>
                <a:cubicBezTo>
                  <a:pt x="774226" y="518583"/>
                  <a:pt x="772631" y="497358"/>
                  <a:pt x="769993" y="476250"/>
                </a:cubicBezTo>
                <a:cubicBezTo>
                  <a:pt x="761059" y="404781"/>
                  <a:pt x="767544" y="467424"/>
                  <a:pt x="757293" y="412750"/>
                </a:cubicBezTo>
                <a:cubicBezTo>
                  <a:pt x="752548" y="387441"/>
                  <a:pt x="752736" y="360979"/>
                  <a:pt x="744593" y="336550"/>
                </a:cubicBezTo>
                <a:lnTo>
                  <a:pt x="731893" y="298450"/>
                </a:lnTo>
                <a:cubicBezTo>
                  <a:pt x="725018" y="243449"/>
                  <a:pt x="731893" y="247650"/>
                  <a:pt x="719193" y="222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F817D02F-0674-8641-8DE1-EA5886DC8A05}"/>
              </a:ext>
            </a:extLst>
          </p:cNvPr>
          <p:cNvSpPr/>
          <p:nvPr/>
        </p:nvSpPr>
        <p:spPr>
          <a:xfrm>
            <a:off x="6942262" y="1538443"/>
            <a:ext cx="2163638" cy="785657"/>
          </a:xfrm>
          <a:custGeom>
            <a:avLst/>
            <a:gdLst>
              <a:gd name="connsiteX0" fmla="*/ 4638 w 2132061"/>
              <a:gd name="connsiteY0" fmla="*/ 341157 h 785657"/>
              <a:gd name="connsiteX1" fmla="*/ 125288 w 2132061"/>
              <a:gd name="connsiteY1" fmla="*/ 296707 h 785657"/>
              <a:gd name="connsiteX2" fmla="*/ 226888 w 2132061"/>
              <a:gd name="connsiteY2" fmla="*/ 271307 h 785657"/>
              <a:gd name="connsiteX3" fmla="*/ 245938 w 2132061"/>
              <a:gd name="connsiteY3" fmla="*/ 264957 h 785657"/>
              <a:gd name="connsiteX4" fmla="*/ 303088 w 2132061"/>
              <a:gd name="connsiteY4" fmla="*/ 252257 h 785657"/>
              <a:gd name="connsiteX5" fmla="*/ 411038 w 2132061"/>
              <a:gd name="connsiteY5" fmla="*/ 239557 h 785657"/>
              <a:gd name="connsiteX6" fmla="*/ 436438 w 2132061"/>
              <a:gd name="connsiteY6" fmla="*/ 233207 h 785657"/>
              <a:gd name="connsiteX7" fmla="*/ 474538 w 2132061"/>
              <a:gd name="connsiteY7" fmla="*/ 220507 h 785657"/>
              <a:gd name="connsiteX8" fmla="*/ 506288 w 2132061"/>
              <a:gd name="connsiteY8" fmla="*/ 188757 h 785657"/>
              <a:gd name="connsiteX9" fmla="*/ 538038 w 2132061"/>
              <a:gd name="connsiteY9" fmla="*/ 157007 h 785657"/>
              <a:gd name="connsiteX10" fmla="*/ 665038 w 2132061"/>
              <a:gd name="connsiteY10" fmla="*/ 131607 h 785657"/>
              <a:gd name="connsiteX11" fmla="*/ 760288 w 2132061"/>
              <a:gd name="connsiteY11" fmla="*/ 125257 h 785657"/>
              <a:gd name="connsiteX12" fmla="*/ 817438 w 2132061"/>
              <a:gd name="connsiteY12" fmla="*/ 112557 h 785657"/>
              <a:gd name="connsiteX13" fmla="*/ 919038 w 2132061"/>
              <a:gd name="connsiteY13" fmla="*/ 99857 h 785657"/>
              <a:gd name="connsiteX14" fmla="*/ 938088 w 2132061"/>
              <a:gd name="connsiteY14" fmla="*/ 93507 h 785657"/>
              <a:gd name="connsiteX15" fmla="*/ 982538 w 2132061"/>
              <a:gd name="connsiteY15" fmla="*/ 80807 h 785657"/>
              <a:gd name="connsiteX16" fmla="*/ 1001588 w 2132061"/>
              <a:gd name="connsiteY16" fmla="*/ 68107 h 785657"/>
              <a:gd name="connsiteX17" fmla="*/ 1039688 w 2132061"/>
              <a:gd name="connsiteY17" fmla="*/ 55407 h 785657"/>
              <a:gd name="connsiteX18" fmla="*/ 1052388 w 2132061"/>
              <a:gd name="connsiteY18" fmla="*/ 36357 h 785657"/>
              <a:gd name="connsiteX19" fmla="*/ 1147638 w 2132061"/>
              <a:gd name="connsiteY19" fmla="*/ 17307 h 785657"/>
              <a:gd name="connsiteX20" fmla="*/ 1350838 w 2132061"/>
              <a:gd name="connsiteY20" fmla="*/ 10957 h 785657"/>
              <a:gd name="connsiteX21" fmla="*/ 1376238 w 2132061"/>
              <a:gd name="connsiteY21" fmla="*/ 17307 h 785657"/>
              <a:gd name="connsiteX22" fmla="*/ 1414338 w 2132061"/>
              <a:gd name="connsiteY22" fmla="*/ 23657 h 785657"/>
              <a:gd name="connsiteX23" fmla="*/ 1452438 w 2132061"/>
              <a:gd name="connsiteY23" fmla="*/ 36357 h 785657"/>
              <a:gd name="connsiteX24" fmla="*/ 1471488 w 2132061"/>
              <a:gd name="connsiteY24" fmla="*/ 42707 h 785657"/>
              <a:gd name="connsiteX25" fmla="*/ 1490538 w 2132061"/>
              <a:gd name="connsiteY25" fmla="*/ 49057 h 785657"/>
              <a:gd name="connsiteX26" fmla="*/ 1617538 w 2132061"/>
              <a:gd name="connsiteY26" fmla="*/ 68107 h 785657"/>
              <a:gd name="connsiteX27" fmla="*/ 1693738 w 2132061"/>
              <a:gd name="connsiteY27" fmla="*/ 74457 h 785657"/>
              <a:gd name="connsiteX28" fmla="*/ 1712788 w 2132061"/>
              <a:gd name="connsiteY28" fmla="*/ 80807 h 785657"/>
              <a:gd name="connsiteX29" fmla="*/ 1827088 w 2132061"/>
              <a:gd name="connsiteY29" fmla="*/ 93507 h 785657"/>
              <a:gd name="connsiteX30" fmla="*/ 1884238 w 2132061"/>
              <a:gd name="connsiteY30" fmla="*/ 106207 h 785657"/>
              <a:gd name="connsiteX31" fmla="*/ 1903288 w 2132061"/>
              <a:gd name="connsiteY31" fmla="*/ 112557 h 785657"/>
              <a:gd name="connsiteX32" fmla="*/ 1954088 w 2132061"/>
              <a:gd name="connsiteY32" fmla="*/ 125257 h 785657"/>
              <a:gd name="connsiteX33" fmla="*/ 1973138 w 2132061"/>
              <a:gd name="connsiteY33" fmla="*/ 131607 h 785657"/>
              <a:gd name="connsiteX34" fmla="*/ 2011238 w 2132061"/>
              <a:gd name="connsiteY34" fmla="*/ 157007 h 785657"/>
              <a:gd name="connsiteX35" fmla="*/ 2049338 w 2132061"/>
              <a:gd name="connsiteY35" fmla="*/ 169707 h 785657"/>
              <a:gd name="connsiteX36" fmla="*/ 2074738 w 2132061"/>
              <a:gd name="connsiteY36" fmla="*/ 188757 h 785657"/>
              <a:gd name="connsiteX37" fmla="*/ 2093788 w 2132061"/>
              <a:gd name="connsiteY37" fmla="*/ 195107 h 785657"/>
              <a:gd name="connsiteX38" fmla="*/ 2100138 w 2132061"/>
              <a:gd name="connsiteY38" fmla="*/ 214157 h 785657"/>
              <a:gd name="connsiteX39" fmla="*/ 2119188 w 2132061"/>
              <a:gd name="connsiteY39" fmla="*/ 226857 h 785657"/>
              <a:gd name="connsiteX40" fmla="*/ 2131888 w 2132061"/>
              <a:gd name="connsiteY40" fmla="*/ 245907 h 785657"/>
              <a:gd name="connsiteX41" fmla="*/ 2125538 w 2132061"/>
              <a:gd name="connsiteY41" fmla="*/ 271307 h 785657"/>
              <a:gd name="connsiteX42" fmla="*/ 2119188 w 2132061"/>
              <a:gd name="connsiteY42" fmla="*/ 303057 h 785657"/>
              <a:gd name="connsiteX43" fmla="*/ 2106488 w 2132061"/>
              <a:gd name="connsiteY43" fmla="*/ 379257 h 785657"/>
              <a:gd name="connsiteX44" fmla="*/ 2093788 w 2132061"/>
              <a:gd name="connsiteY44" fmla="*/ 417357 h 785657"/>
              <a:gd name="connsiteX45" fmla="*/ 2074738 w 2132061"/>
              <a:gd name="connsiteY45" fmla="*/ 474507 h 785657"/>
              <a:gd name="connsiteX46" fmla="*/ 2049338 w 2132061"/>
              <a:gd name="connsiteY46" fmla="*/ 550707 h 785657"/>
              <a:gd name="connsiteX47" fmla="*/ 2042988 w 2132061"/>
              <a:gd name="connsiteY47" fmla="*/ 569757 h 785657"/>
              <a:gd name="connsiteX48" fmla="*/ 2036638 w 2132061"/>
              <a:gd name="connsiteY48" fmla="*/ 588807 h 785657"/>
              <a:gd name="connsiteX49" fmla="*/ 2030288 w 2132061"/>
              <a:gd name="connsiteY49" fmla="*/ 652307 h 785657"/>
              <a:gd name="connsiteX50" fmla="*/ 1992188 w 2132061"/>
              <a:gd name="connsiteY50" fmla="*/ 665007 h 785657"/>
              <a:gd name="connsiteX51" fmla="*/ 1947738 w 2132061"/>
              <a:gd name="connsiteY51" fmla="*/ 658657 h 785657"/>
              <a:gd name="connsiteX52" fmla="*/ 1909638 w 2132061"/>
              <a:gd name="connsiteY52" fmla="*/ 645957 h 785657"/>
              <a:gd name="connsiteX53" fmla="*/ 1890588 w 2132061"/>
              <a:gd name="connsiteY53" fmla="*/ 639607 h 785657"/>
              <a:gd name="connsiteX54" fmla="*/ 1871538 w 2132061"/>
              <a:gd name="connsiteY54" fmla="*/ 633257 h 785657"/>
              <a:gd name="connsiteX55" fmla="*/ 1827088 w 2132061"/>
              <a:gd name="connsiteY55" fmla="*/ 626907 h 785657"/>
              <a:gd name="connsiteX56" fmla="*/ 1763588 w 2132061"/>
              <a:gd name="connsiteY56" fmla="*/ 607857 h 785657"/>
              <a:gd name="connsiteX57" fmla="*/ 1744538 w 2132061"/>
              <a:gd name="connsiteY57" fmla="*/ 601507 h 785657"/>
              <a:gd name="connsiteX58" fmla="*/ 1668338 w 2132061"/>
              <a:gd name="connsiteY58" fmla="*/ 576107 h 785657"/>
              <a:gd name="connsiteX59" fmla="*/ 1649288 w 2132061"/>
              <a:gd name="connsiteY59" fmla="*/ 569757 h 785657"/>
              <a:gd name="connsiteX60" fmla="*/ 1630238 w 2132061"/>
              <a:gd name="connsiteY60" fmla="*/ 563407 h 785657"/>
              <a:gd name="connsiteX61" fmla="*/ 1503238 w 2132061"/>
              <a:gd name="connsiteY61" fmla="*/ 550707 h 785657"/>
              <a:gd name="connsiteX62" fmla="*/ 1458788 w 2132061"/>
              <a:gd name="connsiteY62" fmla="*/ 544357 h 785657"/>
              <a:gd name="connsiteX63" fmla="*/ 1376238 w 2132061"/>
              <a:gd name="connsiteY63" fmla="*/ 538007 h 785657"/>
              <a:gd name="connsiteX64" fmla="*/ 1198438 w 2132061"/>
              <a:gd name="connsiteY64" fmla="*/ 544357 h 785657"/>
              <a:gd name="connsiteX65" fmla="*/ 1179388 w 2132061"/>
              <a:gd name="connsiteY65" fmla="*/ 550707 h 785657"/>
              <a:gd name="connsiteX66" fmla="*/ 1134938 w 2132061"/>
              <a:gd name="connsiteY66" fmla="*/ 557057 h 785657"/>
              <a:gd name="connsiteX67" fmla="*/ 1046038 w 2132061"/>
              <a:gd name="connsiteY67" fmla="*/ 563407 h 785657"/>
              <a:gd name="connsiteX68" fmla="*/ 950788 w 2132061"/>
              <a:gd name="connsiteY68" fmla="*/ 576107 h 785657"/>
              <a:gd name="connsiteX69" fmla="*/ 919038 w 2132061"/>
              <a:gd name="connsiteY69" fmla="*/ 582457 h 785657"/>
              <a:gd name="connsiteX70" fmla="*/ 836488 w 2132061"/>
              <a:gd name="connsiteY70" fmla="*/ 588807 h 785657"/>
              <a:gd name="connsiteX71" fmla="*/ 772988 w 2132061"/>
              <a:gd name="connsiteY71" fmla="*/ 595157 h 785657"/>
              <a:gd name="connsiteX72" fmla="*/ 728538 w 2132061"/>
              <a:gd name="connsiteY72" fmla="*/ 607857 h 785657"/>
              <a:gd name="connsiteX73" fmla="*/ 684088 w 2132061"/>
              <a:gd name="connsiteY73" fmla="*/ 620557 h 785657"/>
              <a:gd name="connsiteX74" fmla="*/ 665038 w 2132061"/>
              <a:gd name="connsiteY74" fmla="*/ 633257 h 785657"/>
              <a:gd name="connsiteX75" fmla="*/ 626938 w 2132061"/>
              <a:gd name="connsiteY75" fmla="*/ 645957 h 785657"/>
              <a:gd name="connsiteX76" fmla="*/ 582488 w 2132061"/>
              <a:gd name="connsiteY76" fmla="*/ 671357 h 785657"/>
              <a:gd name="connsiteX77" fmla="*/ 544388 w 2132061"/>
              <a:gd name="connsiteY77" fmla="*/ 684057 h 785657"/>
              <a:gd name="connsiteX78" fmla="*/ 506288 w 2132061"/>
              <a:gd name="connsiteY78" fmla="*/ 696757 h 785657"/>
              <a:gd name="connsiteX79" fmla="*/ 487238 w 2132061"/>
              <a:gd name="connsiteY79" fmla="*/ 703107 h 785657"/>
              <a:gd name="connsiteX80" fmla="*/ 468188 w 2132061"/>
              <a:gd name="connsiteY80" fmla="*/ 709457 h 785657"/>
              <a:gd name="connsiteX81" fmla="*/ 449138 w 2132061"/>
              <a:gd name="connsiteY81" fmla="*/ 722157 h 785657"/>
              <a:gd name="connsiteX82" fmla="*/ 430088 w 2132061"/>
              <a:gd name="connsiteY82" fmla="*/ 728507 h 785657"/>
              <a:gd name="connsiteX83" fmla="*/ 353888 w 2132061"/>
              <a:gd name="connsiteY83" fmla="*/ 766607 h 785657"/>
              <a:gd name="connsiteX84" fmla="*/ 315788 w 2132061"/>
              <a:gd name="connsiteY84" fmla="*/ 779307 h 785657"/>
              <a:gd name="connsiteX85" fmla="*/ 296738 w 2132061"/>
              <a:gd name="connsiteY85" fmla="*/ 785657 h 785657"/>
              <a:gd name="connsiteX86" fmla="*/ 201488 w 2132061"/>
              <a:gd name="connsiteY86" fmla="*/ 772957 h 785657"/>
              <a:gd name="connsiteX87" fmla="*/ 182438 w 2132061"/>
              <a:gd name="connsiteY87" fmla="*/ 766607 h 785657"/>
              <a:gd name="connsiteX88" fmla="*/ 157038 w 2132061"/>
              <a:gd name="connsiteY88" fmla="*/ 728507 h 785657"/>
              <a:gd name="connsiteX89" fmla="*/ 131638 w 2132061"/>
              <a:gd name="connsiteY89" fmla="*/ 652307 h 785657"/>
              <a:gd name="connsiteX90" fmla="*/ 118938 w 2132061"/>
              <a:gd name="connsiteY90" fmla="*/ 614207 h 785657"/>
              <a:gd name="connsiteX91" fmla="*/ 112588 w 2132061"/>
              <a:gd name="connsiteY91" fmla="*/ 595157 h 785657"/>
              <a:gd name="connsiteX92" fmla="*/ 99888 w 2132061"/>
              <a:gd name="connsiteY92" fmla="*/ 487207 h 785657"/>
              <a:gd name="connsiteX93" fmla="*/ 93538 w 2132061"/>
              <a:gd name="connsiteY93" fmla="*/ 468157 h 785657"/>
              <a:gd name="connsiteX94" fmla="*/ 74488 w 2132061"/>
              <a:gd name="connsiteY94" fmla="*/ 455457 h 785657"/>
              <a:gd name="connsiteX95" fmla="*/ 61788 w 2132061"/>
              <a:gd name="connsiteY95" fmla="*/ 474507 h 785657"/>
              <a:gd name="connsiteX96" fmla="*/ 55438 w 2132061"/>
              <a:gd name="connsiteY96" fmla="*/ 493557 h 785657"/>
              <a:gd name="connsiteX97" fmla="*/ 42738 w 2132061"/>
              <a:gd name="connsiteY97" fmla="*/ 474507 h 785657"/>
              <a:gd name="connsiteX98" fmla="*/ 36388 w 2132061"/>
              <a:gd name="connsiteY98" fmla="*/ 455457 h 785657"/>
              <a:gd name="connsiteX99" fmla="*/ 23688 w 2132061"/>
              <a:gd name="connsiteY99" fmla="*/ 379257 h 785657"/>
              <a:gd name="connsiteX100" fmla="*/ 4638 w 2132061"/>
              <a:gd name="connsiteY100" fmla="*/ 341157 h 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132061" h="785657">
                <a:moveTo>
                  <a:pt x="4638" y="341157"/>
                </a:moveTo>
                <a:cubicBezTo>
                  <a:pt x="21571" y="327399"/>
                  <a:pt x="84401" y="309557"/>
                  <a:pt x="125288" y="296707"/>
                </a:cubicBezTo>
                <a:cubicBezTo>
                  <a:pt x="158591" y="286240"/>
                  <a:pt x="193128" y="280191"/>
                  <a:pt x="226888" y="271307"/>
                </a:cubicBezTo>
                <a:cubicBezTo>
                  <a:pt x="233361" y="269604"/>
                  <a:pt x="239502" y="266796"/>
                  <a:pt x="245938" y="264957"/>
                </a:cubicBezTo>
                <a:cubicBezTo>
                  <a:pt x="260686" y="260743"/>
                  <a:pt x="288902" y="254439"/>
                  <a:pt x="303088" y="252257"/>
                </a:cubicBezTo>
                <a:cubicBezTo>
                  <a:pt x="325779" y="248766"/>
                  <a:pt x="389861" y="241910"/>
                  <a:pt x="411038" y="239557"/>
                </a:cubicBezTo>
                <a:cubicBezTo>
                  <a:pt x="419505" y="237440"/>
                  <a:pt x="428079" y="235715"/>
                  <a:pt x="436438" y="233207"/>
                </a:cubicBezTo>
                <a:cubicBezTo>
                  <a:pt x="449260" y="229360"/>
                  <a:pt x="474538" y="220507"/>
                  <a:pt x="474538" y="220507"/>
                </a:cubicBezTo>
                <a:cubicBezTo>
                  <a:pt x="508405" y="169707"/>
                  <a:pt x="463955" y="231090"/>
                  <a:pt x="506288" y="188757"/>
                </a:cubicBezTo>
                <a:cubicBezTo>
                  <a:pt x="528301" y="166744"/>
                  <a:pt x="507558" y="170554"/>
                  <a:pt x="538038" y="157007"/>
                </a:cubicBezTo>
                <a:cubicBezTo>
                  <a:pt x="575764" y="140240"/>
                  <a:pt x="627221" y="134128"/>
                  <a:pt x="665038" y="131607"/>
                </a:cubicBezTo>
                <a:lnTo>
                  <a:pt x="760288" y="125257"/>
                </a:lnTo>
                <a:cubicBezTo>
                  <a:pt x="783121" y="119549"/>
                  <a:pt x="793253" y="116588"/>
                  <a:pt x="817438" y="112557"/>
                </a:cubicBezTo>
                <a:cubicBezTo>
                  <a:pt x="853681" y="106517"/>
                  <a:pt x="881822" y="103992"/>
                  <a:pt x="919038" y="99857"/>
                </a:cubicBezTo>
                <a:cubicBezTo>
                  <a:pt x="925388" y="97740"/>
                  <a:pt x="931652" y="95346"/>
                  <a:pt x="938088" y="93507"/>
                </a:cubicBezTo>
                <a:cubicBezTo>
                  <a:pt x="947583" y="90794"/>
                  <a:pt x="972388" y="85882"/>
                  <a:pt x="982538" y="80807"/>
                </a:cubicBezTo>
                <a:cubicBezTo>
                  <a:pt x="989364" y="77394"/>
                  <a:pt x="994614" y="71207"/>
                  <a:pt x="1001588" y="68107"/>
                </a:cubicBezTo>
                <a:cubicBezTo>
                  <a:pt x="1013821" y="62670"/>
                  <a:pt x="1039688" y="55407"/>
                  <a:pt x="1039688" y="55407"/>
                </a:cubicBezTo>
                <a:cubicBezTo>
                  <a:pt x="1043921" y="49057"/>
                  <a:pt x="1045916" y="40402"/>
                  <a:pt x="1052388" y="36357"/>
                </a:cubicBezTo>
                <a:cubicBezTo>
                  <a:pt x="1076727" y="21145"/>
                  <a:pt x="1122921" y="20053"/>
                  <a:pt x="1147638" y="17307"/>
                </a:cubicBezTo>
                <a:cubicBezTo>
                  <a:pt x="1237986" y="-12809"/>
                  <a:pt x="1172361" y="4092"/>
                  <a:pt x="1350838" y="10957"/>
                </a:cubicBezTo>
                <a:cubicBezTo>
                  <a:pt x="1359305" y="13074"/>
                  <a:pt x="1367680" y="15595"/>
                  <a:pt x="1376238" y="17307"/>
                </a:cubicBezTo>
                <a:cubicBezTo>
                  <a:pt x="1388863" y="19832"/>
                  <a:pt x="1401847" y="20534"/>
                  <a:pt x="1414338" y="23657"/>
                </a:cubicBezTo>
                <a:cubicBezTo>
                  <a:pt x="1427325" y="26904"/>
                  <a:pt x="1439738" y="32124"/>
                  <a:pt x="1452438" y="36357"/>
                </a:cubicBezTo>
                <a:lnTo>
                  <a:pt x="1471488" y="42707"/>
                </a:lnTo>
                <a:cubicBezTo>
                  <a:pt x="1477838" y="44824"/>
                  <a:pt x="1483936" y="47957"/>
                  <a:pt x="1490538" y="49057"/>
                </a:cubicBezTo>
                <a:cubicBezTo>
                  <a:pt x="1540367" y="57362"/>
                  <a:pt x="1569818" y="63335"/>
                  <a:pt x="1617538" y="68107"/>
                </a:cubicBezTo>
                <a:cubicBezTo>
                  <a:pt x="1642900" y="70643"/>
                  <a:pt x="1668338" y="72340"/>
                  <a:pt x="1693738" y="74457"/>
                </a:cubicBezTo>
                <a:cubicBezTo>
                  <a:pt x="1700088" y="76574"/>
                  <a:pt x="1706254" y="79355"/>
                  <a:pt x="1712788" y="80807"/>
                </a:cubicBezTo>
                <a:cubicBezTo>
                  <a:pt x="1750733" y="89239"/>
                  <a:pt x="1788135" y="90261"/>
                  <a:pt x="1827088" y="93507"/>
                </a:cubicBezTo>
                <a:cubicBezTo>
                  <a:pt x="1848912" y="97872"/>
                  <a:pt x="1863313" y="100229"/>
                  <a:pt x="1884238" y="106207"/>
                </a:cubicBezTo>
                <a:cubicBezTo>
                  <a:pt x="1890674" y="108046"/>
                  <a:pt x="1896830" y="110796"/>
                  <a:pt x="1903288" y="112557"/>
                </a:cubicBezTo>
                <a:cubicBezTo>
                  <a:pt x="1920127" y="117150"/>
                  <a:pt x="1937529" y="119737"/>
                  <a:pt x="1954088" y="125257"/>
                </a:cubicBezTo>
                <a:cubicBezTo>
                  <a:pt x="1960438" y="127374"/>
                  <a:pt x="1967287" y="128356"/>
                  <a:pt x="1973138" y="131607"/>
                </a:cubicBezTo>
                <a:cubicBezTo>
                  <a:pt x="1986481" y="139020"/>
                  <a:pt x="1996758" y="152180"/>
                  <a:pt x="2011238" y="157007"/>
                </a:cubicBezTo>
                <a:lnTo>
                  <a:pt x="2049338" y="169707"/>
                </a:lnTo>
                <a:cubicBezTo>
                  <a:pt x="2057805" y="176057"/>
                  <a:pt x="2065549" y="183506"/>
                  <a:pt x="2074738" y="188757"/>
                </a:cubicBezTo>
                <a:cubicBezTo>
                  <a:pt x="2080550" y="192078"/>
                  <a:pt x="2089055" y="190374"/>
                  <a:pt x="2093788" y="195107"/>
                </a:cubicBezTo>
                <a:cubicBezTo>
                  <a:pt x="2098521" y="199840"/>
                  <a:pt x="2095957" y="208930"/>
                  <a:pt x="2100138" y="214157"/>
                </a:cubicBezTo>
                <a:cubicBezTo>
                  <a:pt x="2104906" y="220116"/>
                  <a:pt x="2112838" y="222624"/>
                  <a:pt x="2119188" y="226857"/>
                </a:cubicBezTo>
                <a:cubicBezTo>
                  <a:pt x="2123421" y="233207"/>
                  <a:pt x="2130809" y="238352"/>
                  <a:pt x="2131888" y="245907"/>
                </a:cubicBezTo>
                <a:cubicBezTo>
                  <a:pt x="2133122" y="254547"/>
                  <a:pt x="2127431" y="262788"/>
                  <a:pt x="2125538" y="271307"/>
                </a:cubicBezTo>
                <a:cubicBezTo>
                  <a:pt x="2123197" y="281843"/>
                  <a:pt x="2120962" y="292411"/>
                  <a:pt x="2119188" y="303057"/>
                </a:cubicBezTo>
                <a:cubicBezTo>
                  <a:pt x="2115294" y="326421"/>
                  <a:pt x="2112902" y="355741"/>
                  <a:pt x="2106488" y="379257"/>
                </a:cubicBezTo>
                <a:cubicBezTo>
                  <a:pt x="2102966" y="392172"/>
                  <a:pt x="2098021" y="404657"/>
                  <a:pt x="2093788" y="417357"/>
                </a:cubicBezTo>
                <a:lnTo>
                  <a:pt x="2074738" y="474507"/>
                </a:lnTo>
                <a:lnTo>
                  <a:pt x="2049338" y="550707"/>
                </a:lnTo>
                <a:lnTo>
                  <a:pt x="2042988" y="569757"/>
                </a:lnTo>
                <a:lnTo>
                  <a:pt x="2036638" y="588807"/>
                </a:lnTo>
                <a:cubicBezTo>
                  <a:pt x="2034521" y="609974"/>
                  <a:pt x="2041006" y="633932"/>
                  <a:pt x="2030288" y="652307"/>
                </a:cubicBezTo>
                <a:cubicBezTo>
                  <a:pt x="2023543" y="663870"/>
                  <a:pt x="1992188" y="665007"/>
                  <a:pt x="1992188" y="665007"/>
                </a:cubicBezTo>
                <a:cubicBezTo>
                  <a:pt x="1977371" y="662890"/>
                  <a:pt x="1962322" y="662022"/>
                  <a:pt x="1947738" y="658657"/>
                </a:cubicBezTo>
                <a:cubicBezTo>
                  <a:pt x="1934694" y="655647"/>
                  <a:pt x="1922338" y="650190"/>
                  <a:pt x="1909638" y="645957"/>
                </a:cubicBezTo>
                <a:lnTo>
                  <a:pt x="1890588" y="639607"/>
                </a:lnTo>
                <a:cubicBezTo>
                  <a:pt x="1884238" y="637490"/>
                  <a:pt x="1878164" y="634204"/>
                  <a:pt x="1871538" y="633257"/>
                </a:cubicBezTo>
                <a:cubicBezTo>
                  <a:pt x="1856721" y="631140"/>
                  <a:pt x="1841814" y="629584"/>
                  <a:pt x="1827088" y="626907"/>
                </a:cubicBezTo>
                <a:cubicBezTo>
                  <a:pt x="1805975" y="623068"/>
                  <a:pt x="1783470" y="614484"/>
                  <a:pt x="1763588" y="607857"/>
                </a:cubicBezTo>
                <a:lnTo>
                  <a:pt x="1744538" y="601507"/>
                </a:lnTo>
                <a:lnTo>
                  <a:pt x="1668338" y="576107"/>
                </a:lnTo>
                <a:lnTo>
                  <a:pt x="1649288" y="569757"/>
                </a:lnTo>
                <a:cubicBezTo>
                  <a:pt x="1642938" y="567640"/>
                  <a:pt x="1636898" y="564073"/>
                  <a:pt x="1630238" y="563407"/>
                </a:cubicBezTo>
                <a:cubicBezTo>
                  <a:pt x="1587905" y="559174"/>
                  <a:pt x="1545355" y="556724"/>
                  <a:pt x="1503238" y="550707"/>
                </a:cubicBezTo>
                <a:cubicBezTo>
                  <a:pt x="1488421" y="548590"/>
                  <a:pt x="1473681" y="545846"/>
                  <a:pt x="1458788" y="544357"/>
                </a:cubicBezTo>
                <a:cubicBezTo>
                  <a:pt x="1431327" y="541611"/>
                  <a:pt x="1403755" y="540124"/>
                  <a:pt x="1376238" y="538007"/>
                </a:cubicBezTo>
                <a:cubicBezTo>
                  <a:pt x="1316971" y="540124"/>
                  <a:pt x="1257619" y="540539"/>
                  <a:pt x="1198438" y="544357"/>
                </a:cubicBezTo>
                <a:cubicBezTo>
                  <a:pt x="1191758" y="544788"/>
                  <a:pt x="1185952" y="549394"/>
                  <a:pt x="1179388" y="550707"/>
                </a:cubicBezTo>
                <a:cubicBezTo>
                  <a:pt x="1164712" y="553642"/>
                  <a:pt x="1149838" y="555638"/>
                  <a:pt x="1134938" y="557057"/>
                </a:cubicBezTo>
                <a:cubicBezTo>
                  <a:pt x="1105363" y="559874"/>
                  <a:pt x="1075625" y="560717"/>
                  <a:pt x="1046038" y="563407"/>
                </a:cubicBezTo>
                <a:cubicBezTo>
                  <a:pt x="1031912" y="564691"/>
                  <a:pt x="966941" y="573415"/>
                  <a:pt x="950788" y="576107"/>
                </a:cubicBezTo>
                <a:cubicBezTo>
                  <a:pt x="940142" y="577881"/>
                  <a:pt x="929765" y="581265"/>
                  <a:pt x="919038" y="582457"/>
                </a:cubicBezTo>
                <a:cubicBezTo>
                  <a:pt x="891609" y="585505"/>
                  <a:pt x="863982" y="586416"/>
                  <a:pt x="836488" y="588807"/>
                </a:cubicBezTo>
                <a:cubicBezTo>
                  <a:pt x="815296" y="590650"/>
                  <a:pt x="794155" y="593040"/>
                  <a:pt x="772988" y="595157"/>
                </a:cubicBezTo>
                <a:cubicBezTo>
                  <a:pt x="693583" y="615008"/>
                  <a:pt x="792307" y="589637"/>
                  <a:pt x="728538" y="607857"/>
                </a:cubicBezTo>
                <a:cubicBezTo>
                  <a:pt x="719043" y="610570"/>
                  <a:pt x="694238" y="615482"/>
                  <a:pt x="684088" y="620557"/>
                </a:cubicBezTo>
                <a:cubicBezTo>
                  <a:pt x="677262" y="623970"/>
                  <a:pt x="672012" y="630157"/>
                  <a:pt x="665038" y="633257"/>
                </a:cubicBezTo>
                <a:cubicBezTo>
                  <a:pt x="652805" y="638694"/>
                  <a:pt x="638077" y="638531"/>
                  <a:pt x="626938" y="645957"/>
                </a:cubicBezTo>
                <a:cubicBezTo>
                  <a:pt x="609755" y="657412"/>
                  <a:pt x="602629" y="663300"/>
                  <a:pt x="582488" y="671357"/>
                </a:cubicBezTo>
                <a:cubicBezTo>
                  <a:pt x="570059" y="676329"/>
                  <a:pt x="557088" y="679824"/>
                  <a:pt x="544388" y="684057"/>
                </a:cubicBezTo>
                <a:lnTo>
                  <a:pt x="506288" y="696757"/>
                </a:lnTo>
                <a:lnTo>
                  <a:pt x="487238" y="703107"/>
                </a:lnTo>
                <a:cubicBezTo>
                  <a:pt x="480888" y="705224"/>
                  <a:pt x="473757" y="705744"/>
                  <a:pt x="468188" y="709457"/>
                </a:cubicBezTo>
                <a:cubicBezTo>
                  <a:pt x="461838" y="713690"/>
                  <a:pt x="455964" y="718744"/>
                  <a:pt x="449138" y="722157"/>
                </a:cubicBezTo>
                <a:cubicBezTo>
                  <a:pt x="443151" y="725150"/>
                  <a:pt x="435939" y="725256"/>
                  <a:pt x="430088" y="728507"/>
                </a:cubicBezTo>
                <a:cubicBezTo>
                  <a:pt x="356230" y="769539"/>
                  <a:pt x="428061" y="741883"/>
                  <a:pt x="353888" y="766607"/>
                </a:cubicBezTo>
                <a:lnTo>
                  <a:pt x="315788" y="779307"/>
                </a:lnTo>
                <a:lnTo>
                  <a:pt x="296738" y="785657"/>
                </a:lnTo>
                <a:cubicBezTo>
                  <a:pt x="284376" y="784112"/>
                  <a:pt x="216094" y="775878"/>
                  <a:pt x="201488" y="772957"/>
                </a:cubicBezTo>
                <a:cubicBezTo>
                  <a:pt x="194924" y="771644"/>
                  <a:pt x="188788" y="768724"/>
                  <a:pt x="182438" y="766607"/>
                </a:cubicBezTo>
                <a:cubicBezTo>
                  <a:pt x="173971" y="753907"/>
                  <a:pt x="161865" y="742987"/>
                  <a:pt x="157038" y="728507"/>
                </a:cubicBezTo>
                <a:lnTo>
                  <a:pt x="131638" y="652307"/>
                </a:lnTo>
                <a:lnTo>
                  <a:pt x="118938" y="614207"/>
                </a:lnTo>
                <a:lnTo>
                  <a:pt x="112588" y="595157"/>
                </a:lnTo>
                <a:cubicBezTo>
                  <a:pt x="110069" y="569967"/>
                  <a:pt x="105503" y="515282"/>
                  <a:pt x="99888" y="487207"/>
                </a:cubicBezTo>
                <a:cubicBezTo>
                  <a:pt x="98575" y="480643"/>
                  <a:pt x="97719" y="473384"/>
                  <a:pt x="93538" y="468157"/>
                </a:cubicBezTo>
                <a:cubicBezTo>
                  <a:pt x="88770" y="462198"/>
                  <a:pt x="80838" y="459690"/>
                  <a:pt x="74488" y="455457"/>
                </a:cubicBezTo>
                <a:cubicBezTo>
                  <a:pt x="70255" y="461807"/>
                  <a:pt x="65201" y="467681"/>
                  <a:pt x="61788" y="474507"/>
                </a:cubicBezTo>
                <a:cubicBezTo>
                  <a:pt x="58795" y="480494"/>
                  <a:pt x="62131" y="493557"/>
                  <a:pt x="55438" y="493557"/>
                </a:cubicBezTo>
                <a:cubicBezTo>
                  <a:pt x="47806" y="493557"/>
                  <a:pt x="46151" y="481333"/>
                  <a:pt x="42738" y="474507"/>
                </a:cubicBezTo>
                <a:cubicBezTo>
                  <a:pt x="39745" y="468520"/>
                  <a:pt x="38227" y="461893"/>
                  <a:pt x="36388" y="455457"/>
                </a:cubicBezTo>
                <a:cubicBezTo>
                  <a:pt x="23770" y="411294"/>
                  <a:pt x="35284" y="443033"/>
                  <a:pt x="23688" y="379257"/>
                </a:cubicBezTo>
                <a:cubicBezTo>
                  <a:pt x="22491" y="372671"/>
                  <a:pt x="-12295" y="354915"/>
                  <a:pt x="4638" y="3411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CFE3D9-124E-72A6-2684-C1E2FCDCD732}"/>
              </a:ext>
            </a:extLst>
          </p:cNvPr>
          <p:cNvSpPr txBox="1"/>
          <p:nvPr/>
        </p:nvSpPr>
        <p:spPr>
          <a:xfrm rot="21283623">
            <a:off x="7181850" y="1661403"/>
            <a:ext cx="1778000" cy="461665"/>
          </a:xfrm>
          <a:prstGeom prst="rect">
            <a:avLst/>
          </a:prstGeom>
          <a:noFill/>
        </p:spPr>
        <p:txBody>
          <a:bodyPr wrap="square" rtlCol="0">
            <a:spAutoFit/>
          </a:bodyPr>
          <a:lstStyle/>
          <a:p>
            <a:r>
              <a:rPr lang="en-US" sz="2400" dirty="0"/>
              <a:t>¡¡SE USTED!!</a:t>
            </a:r>
          </a:p>
        </p:txBody>
      </p:sp>
      <p:sp>
        <p:nvSpPr>
          <p:cNvPr id="4" name="TextBox 3">
            <a:extLst>
              <a:ext uri="{FF2B5EF4-FFF2-40B4-BE49-F238E27FC236}">
                <a16:creationId xmlns:a16="http://schemas.microsoft.com/office/drawing/2014/main" id="{6052C3FA-9521-2D54-F511-9E9E48510E9B}"/>
              </a:ext>
            </a:extLst>
          </p:cNvPr>
          <p:cNvSpPr txBox="1"/>
          <p:nvPr/>
        </p:nvSpPr>
        <p:spPr>
          <a:xfrm rot="972346">
            <a:off x="8136152" y="4427285"/>
            <a:ext cx="1252790" cy="646331"/>
          </a:xfrm>
          <a:prstGeom prst="rect">
            <a:avLst/>
          </a:prstGeom>
          <a:noFill/>
        </p:spPr>
        <p:txBody>
          <a:bodyPr wrap="square" rtlCol="0">
            <a:spAutoFit/>
          </a:bodyPr>
          <a:lstStyle/>
          <a:p>
            <a:r>
              <a:rPr lang="en-US" dirty="0"/>
              <a:t>USTED ES INCREÍBLE</a:t>
            </a:r>
          </a:p>
        </p:txBody>
      </p:sp>
    </p:spTree>
    <p:extLst>
      <p:ext uri="{BB962C8B-B14F-4D97-AF65-F5344CB8AC3E}">
        <p14:creationId xmlns:p14="http://schemas.microsoft.com/office/powerpoint/2010/main" val="26376500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328200" y="159445"/>
            <a:ext cx="5827689" cy="1325563"/>
          </a:xfrm>
        </p:spPr>
        <p:txBody>
          <a:bodyPr>
            <a:normAutofit/>
          </a:bodyPr>
          <a:lstStyle/>
          <a:p>
            <a:r>
              <a:rPr lang="es-MX" sz="4900" b="1" i="0" strike="noStrike" cap="none" spc="0" baseline="0">
                <a:solidFill>
                  <a:srgbClr val="000000"/>
                </a:solidFill>
                <a:effectLst/>
                <a:latin typeface="Tahoma"/>
                <a:ea typeface="Tahoma"/>
                <a:cs typeface="Tahoma"/>
              </a:rPr>
              <a:t>Aún explorando…</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1976013" cy="1602860"/>
          </a:xfrm>
          <a:prstGeom prst="rect">
            <a:avLst/>
          </a:prstGeom>
        </p:spPr>
      </p:pic>
      <p:pic>
        <p:nvPicPr>
          <p:cNvPr id="10" name="Picture 3" descr="2df2a1da-b47e-456f-9c54-3bed7d1fd0c5@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87553" y="2600651"/>
            <a:ext cx="6966450" cy="39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437579" y="2716713"/>
            <a:ext cx="1718311" cy="1015663"/>
          </a:xfrm>
          <a:prstGeom prst="rect">
            <a:avLst/>
          </a:prstGeom>
        </p:spPr>
        <p:txBody>
          <a:bodyPr wrap="square">
            <a:spAutoFit/>
          </a:bodyPr>
          <a:lstStyle/>
          <a:p>
            <a:pPr lvl="0"/>
            <a:r>
              <a:rPr lang="en-US" sz="60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r="83018"/>
          <a:stretch>
            <a:fillRect/>
          </a:stretch>
        </p:blipFill>
        <p:spPr>
          <a:xfrm>
            <a:off x="937135" y="782698"/>
            <a:ext cx="2278210" cy="5861894"/>
          </a:xfrm>
          <a:prstGeom prst="rect">
            <a:avLst/>
          </a:prstGeom>
        </p:spPr>
      </p:pic>
      <p:grpSp>
        <p:nvGrpSpPr>
          <p:cNvPr id="19" name="Group 18"/>
          <p:cNvGrpSpPr/>
          <p:nvPr/>
        </p:nvGrpSpPr>
        <p:grpSpPr>
          <a:xfrm>
            <a:off x="8296734" y="1536639"/>
            <a:ext cx="3160610" cy="3027056"/>
            <a:chOff x="8617220" y="1744529"/>
            <a:chExt cx="3160610" cy="3027056"/>
          </a:xfrm>
        </p:grpSpPr>
        <p:sp>
          <p:nvSpPr>
            <p:cNvPr id="13" name="Heart 12"/>
            <p:cNvSpPr/>
            <p:nvPr/>
          </p:nvSpPr>
          <p:spPr>
            <a:xfrm>
              <a:off x="9463147" y="1933815"/>
              <a:ext cx="1198113" cy="1221546"/>
            </a:xfrm>
            <a:prstGeom prst="heart">
              <a:avLst/>
            </a:prstGeom>
            <a:noFill/>
            <a:ln w="136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rot="20885558">
              <a:off x="8617220" y="1744529"/>
              <a:ext cx="565531" cy="623894"/>
            </a:xfrm>
            <a:prstGeom prst="heart">
              <a:avLst/>
            </a:prstGeom>
            <a:noFill/>
            <a:ln w="136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a:off x="10579717" y="3550039"/>
              <a:ext cx="1198113" cy="1221546"/>
            </a:xfrm>
            <a:prstGeom prst="heart">
              <a:avLst/>
            </a:prstGeom>
            <a:noFill/>
            <a:ln w="136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art 15"/>
            <p:cNvSpPr/>
            <p:nvPr/>
          </p:nvSpPr>
          <p:spPr>
            <a:xfrm rot="1376387">
              <a:off x="10936377" y="2259214"/>
              <a:ext cx="565531" cy="623894"/>
            </a:xfrm>
            <a:prstGeom prst="heart">
              <a:avLst/>
            </a:prstGeom>
            <a:noFill/>
            <a:ln w="136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art 16"/>
            <p:cNvSpPr/>
            <p:nvPr/>
          </p:nvSpPr>
          <p:spPr>
            <a:xfrm rot="21321098">
              <a:off x="9647808" y="3571928"/>
              <a:ext cx="565531" cy="623894"/>
            </a:xfrm>
            <a:prstGeom prst="heart">
              <a:avLst/>
            </a:prstGeom>
            <a:noFill/>
            <a:ln w="136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3328201" y="2716713"/>
            <a:ext cx="1718311" cy="1015663"/>
          </a:xfrm>
          <a:prstGeom prst="rect">
            <a:avLst/>
          </a:prstGeom>
        </p:spPr>
        <p:txBody>
          <a:bodyPr wrap="square">
            <a:spAutoFit/>
          </a:bodyPr>
          <a:lstStyle/>
          <a:p>
            <a:pPr lvl="0"/>
            <a:r>
              <a:rPr lang="en-US" sz="60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0" name="Footer Placeholder 3">
            <a:extLst>
              <a:ext uri="{FF2B5EF4-FFF2-40B4-BE49-F238E27FC236}">
                <a16:creationId xmlns:a16="http://schemas.microsoft.com/office/drawing/2014/main" id="{F8BE4A02-FB61-D248-9EB3-2CD0F2B3859C}"/>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19339668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3403535" cy="6858000"/>
            <a:chOff x="0" y="0"/>
            <a:chExt cx="13403535"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9033987" y="1236639"/>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Orientación sexual</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394033" y="2404900"/>
              <a:ext cx="5639956"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Coquetear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102716" y="4704277"/>
              <a:ext cx="384706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Halagos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03591" y="359699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4"/>
            <a:stretch>
              <a:fillRect/>
            </a:stretch>
          </p:blipFill>
          <p:spPr>
            <a:xfrm>
              <a:off x="6491218" y="920256"/>
              <a:ext cx="928600" cy="874554"/>
            </a:xfrm>
            <a:prstGeom prst="rect">
              <a:avLst/>
            </a:prstGeom>
          </p:spPr>
        </p:pic>
        <p:pic>
          <p:nvPicPr>
            <p:cNvPr id="15" name="Picture 14"/>
            <p:cNvPicPr>
              <a:picLocks noChangeAspect="1"/>
            </p:cNvPicPr>
            <p:nvPr/>
          </p:nvPicPr>
          <p:blipFill>
            <a:blip r:embed="rId5"/>
            <a:stretch>
              <a:fillRect/>
            </a:stretch>
          </p:blipFill>
          <p:spPr>
            <a:xfrm>
              <a:off x="8031709" y="892308"/>
              <a:ext cx="877467" cy="847889"/>
            </a:xfrm>
            <a:prstGeom prst="rect">
              <a:avLst/>
            </a:prstGeom>
          </p:spPr>
        </p:pic>
        <p:pic>
          <p:nvPicPr>
            <p:cNvPr id="16" name="Picture 15"/>
            <p:cNvPicPr>
              <a:picLocks noChangeAspect="1"/>
            </p:cNvPicPr>
            <p:nvPr/>
          </p:nvPicPr>
          <p:blipFill>
            <a:blip r:embed="rId6"/>
            <a:stretch>
              <a:fillRect/>
            </a:stretch>
          </p:blipFill>
          <p:spPr>
            <a:xfrm>
              <a:off x="7319046" y="1333177"/>
              <a:ext cx="887114" cy="853365"/>
            </a:xfrm>
            <a:prstGeom prst="rect">
              <a:avLst/>
            </a:prstGeom>
          </p:spPr>
        </p:pic>
        <p:pic>
          <p:nvPicPr>
            <p:cNvPr id="17" name="Picture 2" descr="10c4df21-116c-4b89-9084-ce920160f32f@namprd16"/>
            <p:cNvPicPr>
              <a:picLocks noChangeAspect="1" noChangeArrowheads="1"/>
            </p:cNvPicPr>
            <p:nvPr/>
          </p:nvPicPr>
          <p:blipFill>
            <a:blip r:embed="rId7">
              <a:extLst>
                <a:ext uri="{28A0092B-C50C-407E-A947-70E740481C1C}">
                  <a14:useLocalDpi xmlns:a14="http://schemas.microsoft.com/office/drawing/2010/main" val="0"/>
                </a:ext>
              </a:extLst>
            </a:blip>
            <a:srcRect r="61708"/>
            <a:stretch>
              <a:fillRect/>
            </a:stretch>
          </p:blipFill>
          <p:spPr bwMode="auto">
            <a:xfrm>
              <a:off x="2338535" y="1845279"/>
              <a:ext cx="1143036" cy="166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8"/>
            <a:stretch>
              <a:fillRect/>
            </a:stretch>
          </p:blipFill>
          <p:spPr>
            <a:xfrm>
              <a:off x="2374035" y="3356829"/>
              <a:ext cx="1694056" cy="1186374"/>
            </a:xfrm>
            <a:prstGeom prst="rect">
              <a:avLst/>
            </a:prstGeom>
          </p:spPr>
        </p:pic>
        <p:pic>
          <p:nvPicPr>
            <p:cNvPr id="19" name="Picture 2" descr="22e3e0bf-1367-4763-9a79-1d3dc0b27bb2@namprd1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142197" y="5081450"/>
              <a:ext cx="2946677" cy="16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40400f57-8b90-4acf-8720-259b873ed697@namprd1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flipH="1">
              <a:off x="1874097" y="4528171"/>
              <a:ext cx="2125191" cy="12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Callout 20"/>
            <p:cNvSpPr/>
            <p:nvPr/>
          </p:nvSpPr>
          <p:spPr>
            <a:xfrm>
              <a:off x="3335867" y="4578890"/>
              <a:ext cx="805253" cy="420396"/>
            </a:xfrm>
            <a:prstGeom prst="wedgeEllipseCallout">
              <a:avLst>
                <a:gd name="adj1" fmla="val -60597"/>
                <a:gd name="adj2" fmla="val 922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457771" y="976625"/>
            <a:ext cx="1452282" cy="1246094"/>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6" name="TextBox 25">
            <a:extLst>
              <a:ext uri="{FF2B5EF4-FFF2-40B4-BE49-F238E27FC236}">
                <a16:creationId xmlns:a16="http://schemas.microsoft.com/office/drawing/2014/main" id="{2FBD6188-5730-0B9E-1871-1594EB396492}"/>
              </a:ext>
            </a:extLst>
          </p:cNvPr>
          <p:cNvSpPr txBox="1"/>
          <p:nvPr/>
        </p:nvSpPr>
        <p:spPr>
          <a:xfrm>
            <a:off x="8909176" y="5222437"/>
            <a:ext cx="2478295"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Practicar halagar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7" name="Footer Placeholder 3">
            <a:extLst>
              <a:ext uri="{FF2B5EF4-FFF2-40B4-BE49-F238E27FC236}">
                <a16:creationId xmlns:a16="http://schemas.microsoft.com/office/drawing/2014/main" id="{B4FB6AB1-8953-0A40-B3C3-E316D23CECF7}"/>
              </a:ext>
            </a:extLst>
          </p:cNvPr>
          <p:cNvSpPr txBox="1"/>
          <p:nvPr/>
        </p:nvSpPr>
        <p:spPr>
          <a:xfrm>
            <a:off x="8902119" y="651342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8" name="TextBox 27">
            <a:extLst>
              <a:ext uri="{FF2B5EF4-FFF2-40B4-BE49-F238E27FC236}">
                <a16:creationId xmlns:a16="http://schemas.microsoft.com/office/drawing/2014/main" id="{77FBDD00-992F-3F4B-A86B-EAA3D65EDEB7}"/>
              </a:ext>
            </a:extLst>
          </p:cNvPr>
          <p:cNvSpPr txBox="1"/>
          <p:nvPr/>
        </p:nvSpPr>
        <p:spPr>
          <a:xfrm>
            <a:off x="1866512" y="162910"/>
            <a:ext cx="466785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39578311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c4df21-116c-4b89-9084-ce920160f32f@namprd16"/>
          <p:cNvPicPr>
            <a:picLocks noChangeAspect="1" noChangeArrowheads="1"/>
          </p:cNvPicPr>
          <p:nvPr/>
        </p:nvPicPr>
        <p:blipFill>
          <a:blip r:embed="rId3">
            <a:extLst>
              <a:ext uri="{28A0092B-C50C-407E-A947-70E740481C1C}">
                <a14:useLocalDpi xmlns:a14="http://schemas.microsoft.com/office/drawing/2010/main" val="0"/>
              </a:ext>
            </a:extLst>
          </a:blip>
          <a:srcRect r="61708"/>
          <a:stretch>
            <a:fillRect/>
          </a:stretch>
        </p:blipFill>
        <p:spPr bwMode="auto">
          <a:xfrm>
            <a:off x="7446263" y="899892"/>
            <a:ext cx="3066597" cy="44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06409" y="-63873"/>
            <a:ext cx="7675575" cy="1325563"/>
          </a:xfrm>
        </p:spPr>
        <p:txBody>
          <a:bodyPr>
            <a:normAutofit fontScale="90000"/>
          </a:bodyPr>
          <a:lstStyle/>
          <a:p>
            <a:r>
              <a:rPr lang="es-MX" sz="5400" b="1" i="0" strike="noStrike" cap="none" spc="0" baseline="0" dirty="0">
                <a:solidFill>
                  <a:srgbClr val="000000"/>
                </a:solidFill>
                <a:effectLst/>
                <a:latin typeface="Tahoma"/>
                <a:ea typeface="Tahoma"/>
                <a:cs typeface="Tahoma"/>
              </a:rPr>
              <a:t>¿Qué es el coquetear?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69844" y="5503783"/>
            <a:ext cx="11443062" cy="1828800"/>
          </a:xfrm>
          <a:prstGeom prst="rect">
            <a:avLst/>
          </a:prstGeom>
          <a:noFill/>
        </p:spPr>
        <p:txBody>
          <a:bodyPr wrap="square" rtlCol="0">
            <a:spAutoFit/>
          </a:bodyPr>
          <a:lstStyle/>
          <a:p>
            <a:pPr marL="0" lvl="1" algn="ctr"/>
            <a:r>
              <a:rPr lang="es-MX" sz="3200" b="1" i="0" strike="noStrike" cap="none" spc="0" baseline="0" dirty="0">
                <a:solidFill>
                  <a:srgbClr val="000000"/>
                </a:solidFill>
                <a:effectLst/>
                <a:latin typeface="Tahoma"/>
                <a:ea typeface="Tahoma"/>
                <a:cs typeface="Tahoma"/>
              </a:rPr>
              <a:t>El coquetear es hacer o decir cosas para mostrar a alguien que tiene sentimientos románticos o sexuales hacia esa persona. </a:t>
            </a:r>
            <a:endParaRPr lang="en-US" sz="4000" b="1"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12753" t="62665" r="6511" b="25902"/>
          <a:stretch>
            <a:fillRect/>
          </a:stretch>
        </p:blipFill>
        <p:spPr>
          <a:xfrm>
            <a:off x="235131" y="4802413"/>
            <a:ext cx="11912488" cy="790832"/>
          </a:xfrm>
          <a:prstGeom prst="rect">
            <a:avLst/>
          </a:prstGeom>
        </p:spPr>
      </p:pic>
      <p:pic>
        <p:nvPicPr>
          <p:cNvPr id="2051" name="Picture 3" descr="b1b7ac9a-f7a8-48a5-9f8b-68ef68ef28f5@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9822" y="804372"/>
            <a:ext cx="7675574" cy="427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679423" y="2050868"/>
            <a:ext cx="1476103" cy="1188720"/>
          </a:xfrm>
          <a:prstGeom prst="rect">
            <a:avLst/>
          </a:prstGeom>
          <a:noFill/>
        </p:spPr>
        <p:txBody>
          <a:bodyPr wrap="square" rtlCol="0">
            <a:spAutoFit/>
          </a:bodyPr>
          <a:lstStyle/>
          <a:p>
            <a:pPr algn="ctr"/>
            <a:r>
              <a:rPr lang="es-MX" sz="1800" b="0" i="0" strike="noStrike" cap="none" spc="0" baseline="0" dirty="0">
                <a:solidFill>
                  <a:srgbClr val="000000"/>
                </a:solidFill>
                <a:effectLst/>
                <a:latin typeface="Tahoma"/>
                <a:ea typeface="Tahoma"/>
                <a:cs typeface="Tahoma"/>
              </a:rPr>
              <a:t>¡Me caes bien!</a:t>
            </a:r>
          </a:p>
          <a:p>
            <a:pPr algn="ct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s-MX" sz="1800" b="0" i="0" strike="noStrike" cap="none" spc="0" baseline="0" dirty="0">
                <a:solidFill>
                  <a:srgbClr val="000000"/>
                </a:solidFill>
                <a:effectLst/>
                <a:latin typeface="Tahoma"/>
                <a:ea typeface="Tahoma"/>
                <a:cs typeface="Tahoma"/>
              </a:rPr>
              <a:t>¡Eres genial!</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 name="Oval Callout 9"/>
          <p:cNvSpPr/>
          <p:nvPr/>
        </p:nvSpPr>
        <p:spPr>
          <a:xfrm>
            <a:off x="2426888" y="988457"/>
            <a:ext cx="1201783" cy="1058091"/>
          </a:xfrm>
          <a:prstGeom prst="wedgeEllipseCallout">
            <a:avLst>
              <a:gd name="adj1" fmla="val -27355"/>
              <a:gd name="adj2" fmla="val 625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rot="1163704">
            <a:off x="9871375" y="1560385"/>
            <a:ext cx="462176" cy="445428"/>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rot="1163704">
            <a:off x="9635541" y="719672"/>
            <a:ext cx="612785" cy="506463"/>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65890" y="1215680"/>
            <a:ext cx="1094477" cy="579120"/>
          </a:xfrm>
          <a:prstGeom prst="rect">
            <a:avLst/>
          </a:prstGeom>
          <a:noFill/>
        </p:spPr>
        <p:txBody>
          <a:bodyPr wrap="square" rtlCol="0">
            <a:spAutoFit/>
          </a:bodyPr>
          <a:lstStyle/>
          <a:p>
            <a:pPr algn="ctr"/>
            <a:r>
              <a:rPr lang="es-MX" sz="1600" b="0" i="0" strike="noStrike" cap="none" spc="0" baseline="0">
                <a:solidFill>
                  <a:srgbClr val="000000"/>
                </a:solidFill>
                <a:effectLst/>
                <a:latin typeface="Tahoma"/>
                <a:ea typeface="Tahoma"/>
                <a:cs typeface="Tahoma"/>
              </a:rPr>
              <a:t>¡Eres muy cómico!</a:t>
            </a:r>
            <a:endParaRPr lang="en-US" sz="160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6" name="Footer Placeholder 3">
            <a:extLst>
              <a:ext uri="{FF2B5EF4-FFF2-40B4-BE49-F238E27FC236}">
                <a16:creationId xmlns:a16="http://schemas.microsoft.com/office/drawing/2014/main" id="{8DB25615-6A45-084F-B166-F0CE0ADC8D63}"/>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40673809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77CA3D8-4108-1140-ADC4-0C86F4AB1C21}"/>
              </a:ext>
            </a:extLst>
          </p:cNvPr>
          <p:cNvGrpSpPr/>
          <p:nvPr/>
        </p:nvGrpSpPr>
        <p:grpSpPr>
          <a:xfrm>
            <a:off x="-23264" y="10758"/>
            <a:ext cx="12169608" cy="6858000"/>
            <a:chOff x="-23264" y="0"/>
            <a:chExt cx="12169608" cy="6858000"/>
          </a:xfrm>
        </p:grpSpPr>
        <p:pic>
          <p:nvPicPr>
            <p:cNvPr id="18" name="Picture 17">
              <a:extLst>
                <a:ext uri="{FF2B5EF4-FFF2-40B4-BE49-F238E27FC236}">
                  <a16:creationId xmlns:a16="http://schemas.microsoft.com/office/drawing/2014/main" id="{7CBFC122-81A9-B545-9F16-A772EB269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9" name="Picture 18">
              <a:extLst>
                <a:ext uri="{FF2B5EF4-FFF2-40B4-BE49-F238E27FC236}">
                  <a16:creationId xmlns:a16="http://schemas.microsoft.com/office/drawing/2014/main" id="{00E0AB86-09E1-1843-97FC-3991DE4BEAA3}"/>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20" name="Picture 19">
              <a:extLst>
                <a:ext uri="{FF2B5EF4-FFF2-40B4-BE49-F238E27FC236}">
                  <a16:creationId xmlns:a16="http://schemas.microsoft.com/office/drawing/2014/main" id="{E1FAEAA4-F57D-DD47-8F30-47473CE6D80B}"/>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21" name="Picture 20">
              <a:extLst>
                <a:ext uri="{FF2B5EF4-FFF2-40B4-BE49-F238E27FC236}">
                  <a16:creationId xmlns:a16="http://schemas.microsoft.com/office/drawing/2014/main" id="{99EFC956-13BE-C743-9A91-317651114929}"/>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22" name="Picture 21">
              <a:extLst>
                <a:ext uri="{FF2B5EF4-FFF2-40B4-BE49-F238E27FC236}">
                  <a16:creationId xmlns:a16="http://schemas.microsoft.com/office/drawing/2014/main" id="{AFB54CE7-3F3E-554D-9129-BD38F88A6DA2}"/>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grpSp>
      <p:pic>
        <p:nvPicPr>
          <p:cNvPr id="23" name="Picture 22">
            <a:extLst>
              <a:ext uri="{FF2B5EF4-FFF2-40B4-BE49-F238E27FC236}">
                <a16:creationId xmlns:a16="http://schemas.microsoft.com/office/drawing/2014/main" id="{F4113845-C0F5-F944-A9C0-1BCA34AA99D4}"/>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13406"/>
            <a:ext cx="1147800" cy="419100"/>
          </a:xfrm>
          <a:prstGeom prst="rect">
            <a:avLst/>
          </a:prstGeom>
        </p:spPr>
      </p:pic>
      <p:pic>
        <p:nvPicPr>
          <p:cNvPr id="24" name="Picture 2" descr="cdae504c-eb7a-44ef-9a85-7acc950b7752@namprd16">
            <a:extLst>
              <a:ext uri="{FF2B5EF4-FFF2-40B4-BE49-F238E27FC236}">
                <a16:creationId xmlns:a16="http://schemas.microsoft.com/office/drawing/2014/main" id="{256789DA-E8E0-194D-85DC-CBE780F80B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6CBB1335-436B-FE44-BA2C-0851EEBAEFC4}"/>
              </a:ext>
            </a:extLst>
          </p:cNvPr>
          <p:cNvGrpSpPr/>
          <p:nvPr/>
        </p:nvGrpSpPr>
        <p:grpSpPr>
          <a:xfrm>
            <a:off x="2143125" y="33016"/>
            <a:ext cx="8389686" cy="954107"/>
            <a:chOff x="2143125" y="33016"/>
            <a:chExt cx="8389686" cy="954107"/>
          </a:xfrm>
        </p:grpSpPr>
        <p:sp>
          <p:nvSpPr>
            <p:cNvPr id="26" name="Rectangle 25">
              <a:extLst>
                <a:ext uri="{FF2B5EF4-FFF2-40B4-BE49-F238E27FC236}">
                  <a16:creationId xmlns:a16="http://schemas.microsoft.com/office/drawing/2014/main" id="{9A466001-A93F-FB41-A846-0BAD9C4CCF0F}"/>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79CA1151-8060-D046-9152-ADFA0E3C51B8}"/>
                </a:ext>
              </a:extLst>
            </p:cNvPr>
            <p:cNvGrpSpPr/>
            <p:nvPr/>
          </p:nvGrpSpPr>
          <p:grpSpPr>
            <a:xfrm>
              <a:off x="2143125" y="33016"/>
              <a:ext cx="8389686" cy="954107"/>
              <a:chOff x="2143134" y="33016"/>
              <a:chExt cx="8121743" cy="954107"/>
            </a:xfrm>
          </p:grpSpPr>
          <p:sp>
            <p:nvSpPr>
              <p:cNvPr id="28" name="Rectangle 27">
                <a:extLst>
                  <a:ext uri="{FF2B5EF4-FFF2-40B4-BE49-F238E27FC236}">
                    <a16:creationId xmlns:a16="http://schemas.microsoft.com/office/drawing/2014/main" id="{3E457934-A152-2240-9D69-329CE162DFF4}"/>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40E23B2-F629-0049-8E62-2BEE2F383C47}"/>
                  </a:ext>
                </a:extLst>
              </p:cNvPr>
              <p:cNvSpPr txBox="1"/>
              <p:nvPr/>
            </p:nvSpPr>
            <p:spPr>
              <a:xfrm>
                <a:off x="2143134" y="33016"/>
                <a:ext cx="6878406"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30" name="Picture 2" descr="4f9d871a-7f42-41a6-9d44-2b32673f4a0e@namprd16">
            <a:extLst>
              <a:ext uri="{FF2B5EF4-FFF2-40B4-BE49-F238E27FC236}">
                <a16:creationId xmlns:a16="http://schemas.microsoft.com/office/drawing/2014/main" id="{0DBDD1BA-A35B-7741-869B-E364E3C431E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C77645E5-32D6-AF46-8B1C-167A6DA14E58}"/>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32" name="Picture 31">
            <a:extLst>
              <a:ext uri="{FF2B5EF4-FFF2-40B4-BE49-F238E27FC236}">
                <a16:creationId xmlns:a16="http://schemas.microsoft.com/office/drawing/2014/main" id="{68DB6CCC-0AEF-4F4F-B808-799669156034}"/>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33" name="Picture 32">
            <a:extLst>
              <a:ext uri="{FF2B5EF4-FFF2-40B4-BE49-F238E27FC236}">
                <a16:creationId xmlns:a16="http://schemas.microsoft.com/office/drawing/2014/main" id="{90FD3571-A59D-914B-9A6A-6CAF05A40BBE}"/>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34" name="Footer Placeholder 3">
            <a:extLst>
              <a:ext uri="{FF2B5EF4-FFF2-40B4-BE49-F238E27FC236}">
                <a16:creationId xmlns:a16="http://schemas.microsoft.com/office/drawing/2014/main" id="{B2558AEB-C845-8647-B90C-D93EC1F48DFB}"/>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863" y="1166415"/>
            <a:ext cx="3780737" cy="1215717"/>
          </a:xfrm>
          <a:prstGeom prst="rect">
            <a:avLst/>
          </a:prstGeom>
          <a:noFill/>
        </p:spPr>
        <p:txBody>
          <a:bodyPr wrap="square" rtlCol="0">
            <a:spAutoFit/>
          </a:bodyPr>
          <a:lstStyle/>
          <a:p>
            <a:pPr marL="0" lvl="1" algn="ctr"/>
            <a:endParaRPr lang="en-US" sz="900" b="1" dirty="0">
              <a:latin typeface="Tahoma" panose="020B0604030504040204" pitchFamily="34" charset="0"/>
              <a:ea typeface="Tahoma" panose="020B0604030504040204" pitchFamily="34" charset="0"/>
              <a:cs typeface="Tahoma" panose="020B0604030504040204" pitchFamily="34" charset="0"/>
            </a:endParaRPr>
          </a:p>
          <a:p>
            <a:pPr marL="0" lvl="1"/>
            <a:r>
              <a:rPr lang="es-MX" sz="3200" b="1" i="0" strike="noStrike" cap="none" spc="0" baseline="0" dirty="0">
                <a:solidFill>
                  <a:srgbClr val="000000"/>
                </a:solidFill>
                <a:effectLst/>
                <a:latin typeface="Tahoma"/>
                <a:ea typeface="Tahoma"/>
                <a:cs typeface="Tahoma"/>
              </a:rPr>
              <a:t>Las dos personas coquetean</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2" y="1"/>
            <a:ext cx="1875910" cy="1494086"/>
          </a:xfrm>
          <a:prstGeom prst="rect">
            <a:avLst/>
          </a:prstGeom>
        </p:spPr>
      </p:pic>
      <p:sp>
        <p:nvSpPr>
          <p:cNvPr id="11" name="Rectangle 10"/>
          <p:cNvSpPr/>
          <p:nvPr/>
        </p:nvSpPr>
        <p:spPr>
          <a:xfrm>
            <a:off x="440382" y="299742"/>
            <a:ext cx="11375230" cy="830997"/>
          </a:xfrm>
          <a:prstGeom prst="rect">
            <a:avLst/>
          </a:prstGeom>
        </p:spPr>
        <p:txBody>
          <a:bodyPr wrap="none">
            <a:spAutoFit/>
          </a:bodyPr>
          <a:lstStyle/>
          <a:p>
            <a:pPr marL="0" lvl="1" algn="ctr"/>
            <a:r>
              <a:rPr lang="es-MX" sz="4800" b="1" i="0" strike="noStrike" cap="none" spc="0" baseline="0" dirty="0">
                <a:solidFill>
                  <a:srgbClr val="000000"/>
                </a:solidFill>
                <a:effectLst/>
                <a:latin typeface="Tahoma"/>
                <a:ea typeface="Tahoma"/>
                <a:cs typeface="Tahoma"/>
              </a:rPr>
              <a:t>Para que el coquetear sea aceptable</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6023044" y="1437433"/>
            <a:ext cx="679268" cy="6331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3072" y="1461861"/>
            <a:ext cx="695192" cy="6331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57a78699-95c3-4a7b-96a7-0b6835223400@namprd16"/>
          <p:cNvPicPr>
            <a:picLocks noChangeAspect="1" noChangeArrowheads="1"/>
          </p:cNvPicPr>
          <p:nvPr/>
        </p:nvPicPr>
        <p:blipFill>
          <a:blip r:embed="rId4">
            <a:extLst>
              <a:ext uri="{28A0092B-C50C-407E-A947-70E740481C1C}">
                <a14:useLocalDpi xmlns:a14="http://schemas.microsoft.com/office/drawing/2010/main" val="0"/>
              </a:ext>
            </a:extLst>
          </a:blip>
          <a:srcRect r="28703"/>
          <a:stretch>
            <a:fillRect/>
          </a:stretch>
        </p:blipFill>
        <p:spPr bwMode="auto">
          <a:xfrm>
            <a:off x="-235891" y="2296773"/>
            <a:ext cx="5291124" cy="412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fa1f027-88dd-4fe3-80a8-1e13fac45208@namprd16"/>
          <p:cNvPicPr>
            <a:picLocks noChangeAspect="1" noChangeArrowheads="1"/>
          </p:cNvPicPr>
          <p:nvPr/>
        </p:nvPicPr>
        <p:blipFill>
          <a:blip r:embed="rId5">
            <a:extLst>
              <a:ext uri="{28A0092B-C50C-407E-A947-70E740481C1C}">
                <a14:useLocalDpi xmlns:a14="http://schemas.microsoft.com/office/drawing/2010/main" val="0"/>
              </a:ext>
            </a:extLst>
          </a:blip>
          <a:srcRect r="23458"/>
          <a:stretch>
            <a:fillRect/>
          </a:stretch>
        </p:blipFill>
        <p:spPr bwMode="auto">
          <a:xfrm>
            <a:off x="5933789" y="2151744"/>
            <a:ext cx="5102046" cy="37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l="67315" t="67058" r="20748" b="14772"/>
          <a:stretch>
            <a:fillRect/>
          </a:stretch>
        </p:blipFill>
        <p:spPr>
          <a:xfrm>
            <a:off x="170375" y="1221462"/>
            <a:ext cx="1161429" cy="99653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67315" t="67058" r="20748" b="14772"/>
          <a:stretch>
            <a:fillRect/>
          </a:stretch>
        </p:blipFill>
        <p:spPr>
          <a:xfrm>
            <a:off x="5977505" y="1199364"/>
            <a:ext cx="1161429" cy="996535"/>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rcRect t="4183" r="67947" b="43399"/>
          <a:stretch>
            <a:fillRect/>
          </a:stretch>
        </p:blipFill>
        <p:spPr>
          <a:xfrm>
            <a:off x="2464993" y="5547996"/>
            <a:ext cx="1002786" cy="92440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11136840" y="5408201"/>
            <a:ext cx="797546" cy="878393"/>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l="85519" r="7905"/>
          <a:stretch>
            <a:fillRect/>
          </a:stretch>
        </p:blipFill>
        <p:spPr>
          <a:xfrm>
            <a:off x="5377802" y="2109942"/>
            <a:ext cx="800101" cy="4748058"/>
          </a:xfrm>
          <a:prstGeom prst="rect">
            <a:avLst/>
          </a:prstGeom>
        </p:spPr>
      </p:pic>
      <p:pic>
        <p:nvPicPr>
          <p:cNvPr id="14" name="Picture 13"/>
          <p:cNvPicPr>
            <a:picLocks noChangeAspect="1"/>
          </p:cNvPicPr>
          <p:nvPr/>
        </p:nvPicPr>
        <p:blipFill>
          <a:blip r:embed="rId10"/>
          <a:srcRect r="74422" b="53313"/>
          <a:stretch>
            <a:fillRect/>
          </a:stretch>
        </p:blipFill>
        <p:spPr>
          <a:xfrm>
            <a:off x="1331804" y="5385150"/>
            <a:ext cx="1282867" cy="1318824"/>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rcRect l="24403" t="6575" r="27481" b="53444"/>
          <a:stretch>
            <a:fillRect/>
          </a:stretch>
        </p:blipFill>
        <p:spPr>
          <a:xfrm>
            <a:off x="6176487" y="5346937"/>
            <a:ext cx="2521132" cy="1180875"/>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rcRect l="24403" t="49255" r="27481"/>
          <a:stretch>
            <a:fillRect/>
          </a:stretch>
        </p:blipFill>
        <p:spPr>
          <a:xfrm>
            <a:off x="8665049" y="5265790"/>
            <a:ext cx="2504361" cy="1488818"/>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 name="TextBox 1">
            <a:extLst>
              <a:ext uri="{FF2B5EF4-FFF2-40B4-BE49-F238E27FC236}">
                <a16:creationId xmlns:a16="http://schemas.microsoft.com/office/drawing/2014/main" id="{FC49DB09-DF0E-5269-BDDE-213ECA50449B}"/>
              </a:ext>
            </a:extLst>
          </p:cNvPr>
          <p:cNvSpPr txBox="1"/>
          <p:nvPr/>
        </p:nvSpPr>
        <p:spPr>
          <a:xfrm>
            <a:off x="6176488" y="3540989"/>
            <a:ext cx="4669313" cy="1246353"/>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0D7509B7-C451-3216-1C9B-84EAF3F4807F}"/>
              </a:ext>
            </a:extLst>
          </p:cNvPr>
          <p:cNvSpPr txBox="1"/>
          <p:nvPr/>
        </p:nvSpPr>
        <p:spPr>
          <a:xfrm>
            <a:off x="6923877" y="1252680"/>
            <a:ext cx="4711800" cy="1354217"/>
          </a:xfrm>
          <a:prstGeom prst="rect">
            <a:avLst/>
          </a:prstGeom>
          <a:noFill/>
        </p:spPr>
        <p:txBody>
          <a:bodyPr wrap="square" rtlCol="0">
            <a:spAutoFit/>
          </a:bodyPr>
          <a:lstStyle/>
          <a:p>
            <a:r>
              <a:rPr lang="es-MX" sz="3200" b="1" i="0" strike="noStrike" cap="none" spc="0" baseline="0" dirty="0">
                <a:solidFill>
                  <a:srgbClr val="000000"/>
                </a:solidFill>
                <a:effectLst/>
                <a:latin typeface="Tahoma"/>
                <a:ea typeface="Tahoma"/>
                <a:cs typeface="Tahoma"/>
              </a:rPr>
              <a:t>Las dos personas se sienten bien y felices</a:t>
            </a:r>
            <a:endParaRPr lang="en-US" sz="3200" b="1"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25" name="Footer Placeholder 3">
            <a:extLst>
              <a:ext uri="{FF2B5EF4-FFF2-40B4-BE49-F238E27FC236}">
                <a16:creationId xmlns:a16="http://schemas.microsoft.com/office/drawing/2014/main" id="{872113DC-3C47-C945-9F81-D6FA50869512}"/>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12576573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240" y="1508869"/>
            <a:ext cx="10114512" cy="5694154"/>
          </a:xfrm>
          <a:prstGeom prst="rect">
            <a:avLst/>
          </a:prstGeom>
        </p:spPr>
      </p:pic>
      <p:sp>
        <p:nvSpPr>
          <p:cNvPr id="9" name="Title 1"/>
          <p:cNvSpPr>
            <a:spLocks noGrp="1"/>
          </p:cNvSpPr>
          <p:nvPr>
            <p:ph type="title"/>
          </p:nvPr>
        </p:nvSpPr>
        <p:spPr>
          <a:xfrm>
            <a:off x="1644619" y="368767"/>
            <a:ext cx="8001000" cy="1325563"/>
          </a:xfrm>
        </p:spPr>
        <p:txBody>
          <a:bodyPr>
            <a:noAutofit/>
          </a:bodyPr>
          <a:lstStyle/>
          <a:p>
            <a:pPr algn="ctr"/>
            <a:r>
              <a:rPr lang="es-MX" sz="4000" b="1" i="0" strike="noStrike" cap="none" spc="0" baseline="0">
                <a:solidFill>
                  <a:srgbClr val="000000"/>
                </a:solidFill>
                <a:effectLst/>
                <a:latin typeface="Tahoma"/>
                <a:ea typeface="Tahoma"/>
                <a:cs typeface="Tahoma"/>
              </a:rPr>
              <a:t>¿Dónde debe estar una persona en su Mapa de relaciones antes de coquetear con ella?</a:t>
            </a:r>
            <a:endParaRPr lang="en-US" sz="4000" b="1">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sp>
        <p:nvSpPr>
          <p:cNvPr id="10" name="TextBox 9"/>
          <p:cNvSpPr txBox="1"/>
          <p:nvPr/>
        </p:nvSpPr>
        <p:spPr>
          <a:xfrm>
            <a:off x="440200" y="3376675"/>
            <a:ext cx="4769427" cy="1920240"/>
          </a:xfrm>
          <a:prstGeom prst="rect">
            <a:avLst/>
          </a:prstGeom>
          <a:noFill/>
          <a:ln w="57150">
            <a:solidFill>
              <a:schemeClr val="tx1"/>
            </a:solidFill>
          </a:ln>
        </p:spPr>
        <p:txBody>
          <a:bodyPr wrap="square" rtlCol="0">
            <a:spAutoFit/>
          </a:bodyPr>
          <a:lstStyle/>
          <a:p>
            <a:pPr marL="0" lvl="1" algn="ctr"/>
            <a:r>
              <a:rPr lang="es-MX" sz="2400" b="0" i="0" strike="noStrike" cap="none" spc="0" baseline="0">
                <a:solidFill>
                  <a:srgbClr val="000000"/>
                </a:solidFill>
                <a:effectLst/>
                <a:latin typeface="Tahoma"/>
                <a:ea typeface="Tahoma"/>
                <a:cs typeface="Tahoma"/>
              </a:rPr>
              <a:t>Una persona debe estar, al menos, en el círculo de en medio de personas que conoce (círculo amarillo) antes de </a:t>
            </a:r>
            <a:endParaRPr lang="en-US" sz="2400">
              <a:latin typeface="Tahoma" panose="020B0604030504040204" pitchFamily="34" charset="0"/>
              <a:ea typeface="Tahoma" panose="020B0604030504040204" pitchFamily="34" charset="0"/>
              <a:cs typeface="Tahoma" panose="020B0604030504040204" pitchFamily="34" charset="0"/>
            </a:endParaRPr>
          </a:p>
          <a:p>
            <a:pPr marL="0" lvl="1" algn="ctr"/>
            <a:r>
              <a:rPr lang="es-MX" sz="2400" b="0" i="0" strike="noStrike" cap="none" spc="0" baseline="0">
                <a:solidFill>
                  <a:srgbClr val="000000"/>
                </a:solidFill>
                <a:effectLst/>
                <a:latin typeface="Tahoma"/>
                <a:ea typeface="Tahoma"/>
                <a:cs typeface="Tahoma"/>
              </a:rPr>
              <a:t>coquetear con ella.</a:t>
            </a:r>
          </a:p>
        </p:txBody>
      </p:sp>
      <p:cxnSp>
        <p:nvCxnSpPr>
          <p:cNvPr id="21" name="Straight Arrow Connector 20"/>
          <p:cNvCxnSpPr/>
          <p:nvPr/>
        </p:nvCxnSpPr>
        <p:spPr>
          <a:xfrm>
            <a:off x="5209627" y="3976840"/>
            <a:ext cx="1821432" cy="0"/>
          </a:xfrm>
          <a:prstGeom prst="straightConnector1">
            <a:avLst/>
          </a:prstGeom>
          <a:ln w="165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5" name="Footer Placeholder 3">
            <a:extLst>
              <a:ext uri="{FF2B5EF4-FFF2-40B4-BE49-F238E27FC236}">
                <a16:creationId xmlns:a16="http://schemas.microsoft.com/office/drawing/2014/main" id="{B3143A00-A597-2F4B-AC8B-443E0A76C342}"/>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18272314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90C98F-2CE7-F24B-A0AF-09CC91688BA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0" y="-173154"/>
            <a:ext cx="12308890" cy="7042729"/>
          </a:xfrm>
          <a:prstGeom prst="rect">
            <a:avLst/>
          </a:prstGeom>
        </p:spPr>
      </p:pic>
      <p:pic>
        <p:nvPicPr>
          <p:cNvPr id="9" name="Picture 8">
            <a:extLst>
              <a:ext uri="{FF2B5EF4-FFF2-40B4-BE49-F238E27FC236}">
                <a16:creationId xmlns:a16="http://schemas.microsoft.com/office/drawing/2014/main" id="{CFB39F1C-9F59-D440-9D5D-8AE257203D90}"/>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0" name="Footer Placeholder 3">
            <a:extLst>
              <a:ext uri="{FF2B5EF4-FFF2-40B4-BE49-F238E27FC236}">
                <a16:creationId xmlns:a16="http://schemas.microsoft.com/office/drawing/2014/main" id="{2E28A08A-4578-164E-9EF2-44C355ED83A4}"/>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1" name="TextBox 10">
            <a:extLst>
              <a:ext uri="{FF2B5EF4-FFF2-40B4-BE49-F238E27FC236}">
                <a16:creationId xmlns:a16="http://schemas.microsoft.com/office/drawing/2014/main" id="{8839C1FB-E1AE-6B41-A26D-60CBD6058E02}"/>
              </a:ext>
            </a:extLst>
          </p:cNvPr>
          <p:cNvSpPr txBox="1"/>
          <p:nvPr/>
        </p:nvSpPr>
        <p:spPr>
          <a:xfrm>
            <a:off x="2329399" y="89032"/>
            <a:ext cx="799612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3403535" cy="6858000"/>
            <a:chOff x="0" y="0"/>
            <a:chExt cx="13403535"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9033987" y="1236639"/>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Orientación sexual</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394033" y="2404900"/>
              <a:ext cx="5639956"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Coquetear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102716" y="4704277"/>
              <a:ext cx="384706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Halagos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03591" y="359699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4"/>
            <a:stretch>
              <a:fillRect/>
            </a:stretch>
          </p:blipFill>
          <p:spPr>
            <a:xfrm>
              <a:off x="6491218" y="920256"/>
              <a:ext cx="928600" cy="874554"/>
            </a:xfrm>
            <a:prstGeom prst="rect">
              <a:avLst/>
            </a:prstGeom>
          </p:spPr>
        </p:pic>
        <p:pic>
          <p:nvPicPr>
            <p:cNvPr id="15" name="Picture 14"/>
            <p:cNvPicPr>
              <a:picLocks noChangeAspect="1"/>
            </p:cNvPicPr>
            <p:nvPr/>
          </p:nvPicPr>
          <p:blipFill>
            <a:blip r:embed="rId5"/>
            <a:stretch>
              <a:fillRect/>
            </a:stretch>
          </p:blipFill>
          <p:spPr>
            <a:xfrm>
              <a:off x="8031709" y="892308"/>
              <a:ext cx="877467" cy="847889"/>
            </a:xfrm>
            <a:prstGeom prst="rect">
              <a:avLst/>
            </a:prstGeom>
          </p:spPr>
        </p:pic>
        <p:pic>
          <p:nvPicPr>
            <p:cNvPr id="16" name="Picture 15"/>
            <p:cNvPicPr>
              <a:picLocks noChangeAspect="1"/>
            </p:cNvPicPr>
            <p:nvPr/>
          </p:nvPicPr>
          <p:blipFill>
            <a:blip r:embed="rId6"/>
            <a:stretch>
              <a:fillRect/>
            </a:stretch>
          </p:blipFill>
          <p:spPr>
            <a:xfrm>
              <a:off x="7319046" y="1333177"/>
              <a:ext cx="887114" cy="853365"/>
            </a:xfrm>
            <a:prstGeom prst="rect">
              <a:avLst/>
            </a:prstGeom>
          </p:spPr>
        </p:pic>
        <p:pic>
          <p:nvPicPr>
            <p:cNvPr id="17" name="Picture 2" descr="10c4df21-116c-4b89-9084-ce920160f32f@namprd16"/>
            <p:cNvPicPr>
              <a:picLocks noChangeAspect="1" noChangeArrowheads="1"/>
            </p:cNvPicPr>
            <p:nvPr/>
          </p:nvPicPr>
          <p:blipFill>
            <a:blip r:embed="rId7">
              <a:extLst>
                <a:ext uri="{28A0092B-C50C-407E-A947-70E740481C1C}">
                  <a14:useLocalDpi xmlns:a14="http://schemas.microsoft.com/office/drawing/2010/main" val="0"/>
                </a:ext>
              </a:extLst>
            </a:blip>
            <a:srcRect r="61708"/>
            <a:stretch>
              <a:fillRect/>
            </a:stretch>
          </p:blipFill>
          <p:spPr bwMode="auto">
            <a:xfrm>
              <a:off x="2338535" y="1845279"/>
              <a:ext cx="1143036" cy="166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8"/>
            <a:stretch>
              <a:fillRect/>
            </a:stretch>
          </p:blipFill>
          <p:spPr>
            <a:xfrm>
              <a:off x="2374035" y="3356829"/>
              <a:ext cx="1694056" cy="1186374"/>
            </a:xfrm>
            <a:prstGeom prst="rect">
              <a:avLst/>
            </a:prstGeom>
          </p:spPr>
        </p:pic>
        <p:pic>
          <p:nvPicPr>
            <p:cNvPr id="19" name="Picture 2" descr="22e3e0bf-1367-4763-9a79-1d3dc0b27bb2@namprd1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142197" y="5081450"/>
              <a:ext cx="2946677" cy="16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40400f57-8b90-4acf-8720-259b873ed697@namprd1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flipH="1">
              <a:off x="1874097" y="4528171"/>
              <a:ext cx="2125191" cy="12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Callout 20"/>
            <p:cNvSpPr/>
            <p:nvPr/>
          </p:nvSpPr>
          <p:spPr>
            <a:xfrm>
              <a:off x="3335867" y="4578890"/>
              <a:ext cx="805253" cy="420396"/>
            </a:xfrm>
            <a:prstGeom prst="wedgeEllipseCallout">
              <a:avLst>
                <a:gd name="adj1" fmla="val -60597"/>
                <a:gd name="adj2" fmla="val 922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379413" y="976625"/>
            <a:ext cx="1452282" cy="1246094"/>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430669" y="2028381"/>
            <a:ext cx="1452282" cy="1246094"/>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480872" y="3100366"/>
            <a:ext cx="1452282" cy="1246094"/>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8" name="TextBox 27">
            <a:extLst>
              <a:ext uri="{FF2B5EF4-FFF2-40B4-BE49-F238E27FC236}">
                <a16:creationId xmlns:a16="http://schemas.microsoft.com/office/drawing/2014/main" id="{845500B4-60A6-C15B-AE85-3600FDF943D9}"/>
              </a:ext>
            </a:extLst>
          </p:cNvPr>
          <p:cNvSpPr txBox="1"/>
          <p:nvPr/>
        </p:nvSpPr>
        <p:spPr>
          <a:xfrm>
            <a:off x="8909176" y="5222437"/>
            <a:ext cx="2478295"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Practicar halagar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9" name="Footer Placeholder 3">
            <a:extLst>
              <a:ext uri="{FF2B5EF4-FFF2-40B4-BE49-F238E27FC236}">
                <a16:creationId xmlns:a16="http://schemas.microsoft.com/office/drawing/2014/main" id="{471C7EEF-118B-BC43-97C6-6DDEC6D2897A}"/>
              </a:ext>
            </a:extLst>
          </p:cNvPr>
          <p:cNvSpPr txBox="1"/>
          <p:nvPr/>
        </p:nvSpPr>
        <p:spPr>
          <a:xfrm>
            <a:off x="8902119" y="651342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0" name="TextBox 29">
            <a:extLst>
              <a:ext uri="{FF2B5EF4-FFF2-40B4-BE49-F238E27FC236}">
                <a16:creationId xmlns:a16="http://schemas.microsoft.com/office/drawing/2014/main" id="{89F9C512-2E6C-0641-8D55-2A23DCB0C11A}"/>
              </a:ext>
            </a:extLst>
          </p:cNvPr>
          <p:cNvSpPr txBox="1"/>
          <p:nvPr/>
        </p:nvSpPr>
        <p:spPr>
          <a:xfrm>
            <a:off x="1866512" y="162910"/>
            <a:ext cx="466785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13229136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12753" t="62665" r="6511" b="25902"/>
          <a:stretch>
            <a:fillRect/>
          </a:stretch>
        </p:blipFill>
        <p:spPr>
          <a:xfrm>
            <a:off x="279512" y="4882942"/>
            <a:ext cx="11912488" cy="790832"/>
          </a:xfrm>
          <a:prstGeom prst="rect">
            <a:avLst/>
          </a:prstGeom>
        </p:spPr>
      </p:pic>
      <p:sp>
        <p:nvSpPr>
          <p:cNvPr id="2" name="Title 1"/>
          <p:cNvSpPr>
            <a:spLocks noGrp="1"/>
          </p:cNvSpPr>
          <p:nvPr>
            <p:ph type="title"/>
          </p:nvPr>
        </p:nvSpPr>
        <p:spPr>
          <a:xfrm>
            <a:off x="3764280" y="-194536"/>
            <a:ext cx="10515600" cy="1325563"/>
          </a:xfrm>
        </p:spPr>
        <p:txBody>
          <a:bodyPr>
            <a:normAutofit/>
          </a:bodyPr>
          <a:lstStyle/>
          <a:p>
            <a:r>
              <a:rPr lang="es-MX" sz="5400" b="1" i="0" strike="noStrike" cap="none" spc="0" baseline="0">
                <a:solidFill>
                  <a:srgbClr val="000000"/>
                </a:solidFill>
                <a:effectLst/>
                <a:latin typeface="Tahoma"/>
                <a:ea typeface="Tahoma"/>
                <a:cs typeface="Tahoma"/>
              </a:rPr>
              <a:t>Halagos</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99133" y="5446314"/>
            <a:ext cx="11273246" cy="1341120"/>
          </a:xfrm>
          <a:prstGeom prst="rect">
            <a:avLst/>
          </a:prstGeom>
          <a:noFill/>
        </p:spPr>
        <p:txBody>
          <a:bodyPr wrap="square" rtlCol="0">
            <a:spAutoFit/>
          </a:bodyPr>
          <a:lstStyle/>
          <a:p>
            <a:pPr marL="0" lvl="1" algn="ctr"/>
            <a:r>
              <a:rPr lang="es-MX" sz="3200" b="1" i="0" strike="noStrike" cap="none" spc="0" baseline="0">
                <a:solidFill>
                  <a:srgbClr val="000000"/>
                </a:solidFill>
                <a:effectLst/>
                <a:latin typeface="Tahoma"/>
                <a:ea typeface="Tahoma"/>
                <a:cs typeface="Tahoma"/>
              </a:rPr>
              <a:t>Los halagos son cosas agradables que se le dice a alguien. El halagar es una manera de coquetear.</a:t>
            </a:r>
            <a:endParaRPr lang="en-US" sz="3200" b="1">
              <a:latin typeface="Tahoma" panose="020B0604030504040204" pitchFamily="34" charset="0"/>
              <a:ea typeface="Tahoma" panose="020B0604030504040204" pitchFamily="34" charset="0"/>
              <a:cs typeface="Tahoma" panose="020B0604030504040204" pitchFamily="34" charset="0"/>
            </a:endParaRPr>
          </a:p>
          <a:p>
            <a:endParaRPr lang="en-US"/>
          </a:p>
        </p:txBody>
      </p:sp>
      <p:pic>
        <p:nvPicPr>
          <p:cNvPr id="5122" name="Picture 2" descr="10c4df21-116c-4b89-9084-ce920160f32f@namprd16"/>
          <p:cNvPicPr>
            <a:picLocks noChangeAspect="1" noChangeArrowheads="1"/>
          </p:cNvPicPr>
          <p:nvPr/>
        </p:nvPicPr>
        <p:blipFill>
          <a:blip r:embed="rId4">
            <a:extLst>
              <a:ext uri="{28A0092B-C50C-407E-A947-70E740481C1C}">
                <a14:useLocalDpi xmlns:a14="http://schemas.microsoft.com/office/drawing/2010/main" val="0"/>
              </a:ext>
            </a:extLst>
          </a:blip>
          <a:srcRect l="44837" r="16825"/>
          <a:stretch>
            <a:fillRect/>
          </a:stretch>
        </p:blipFill>
        <p:spPr bwMode="auto">
          <a:xfrm>
            <a:off x="8382348" y="612989"/>
            <a:ext cx="3218782" cy="467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40400f57-8b90-4acf-8720-259b873ed697@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1047526" y="578667"/>
            <a:ext cx="7283282" cy="441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l="36442" t="4183" r="46905" b="72287"/>
          <a:stretch>
            <a:fillRect/>
          </a:stretch>
        </p:blipFill>
        <p:spPr>
          <a:xfrm>
            <a:off x="-13063" y="0"/>
            <a:ext cx="2026025" cy="1613647"/>
          </a:xfrm>
          <a:prstGeom prst="rect">
            <a:avLst/>
          </a:prstGeom>
        </p:spPr>
      </p:pic>
      <p:sp>
        <p:nvSpPr>
          <p:cNvPr id="8" name="Oval Callout 7"/>
          <p:cNvSpPr/>
          <p:nvPr/>
        </p:nvSpPr>
        <p:spPr>
          <a:xfrm>
            <a:off x="3927049" y="1013269"/>
            <a:ext cx="3317966" cy="1593669"/>
          </a:xfrm>
          <a:prstGeom prst="wedgeEllipseCallout">
            <a:avLst>
              <a:gd name="adj1" fmla="val -60597"/>
              <a:gd name="adj2" fmla="val 9221"/>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5145440" y="2609529"/>
            <a:ext cx="3317966" cy="1593669"/>
          </a:xfrm>
          <a:prstGeom prst="wedgeEllipseCallout">
            <a:avLst>
              <a:gd name="adj1" fmla="val 52002"/>
              <a:gd name="adj2" fmla="val -70287"/>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61933" y="1545817"/>
            <a:ext cx="2934272" cy="646331"/>
          </a:xfrm>
          <a:prstGeom prst="rect">
            <a:avLst/>
          </a:prstGeom>
          <a:noFill/>
        </p:spPr>
        <p:txBody>
          <a:bodyPr wrap="square" rtlCol="0">
            <a:spAutoFit/>
          </a:bodyPr>
          <a:lstStyle/>
          <a:p>
            <a:r>
              <a:rPr lang="es-MX" sz="3600" b="0" i="0" strike="noStrike" cap="none" spc="0" baseline="0" dirty="0">
                <a:solidFill>
                  <a:srgbClr val="000000"/>
                </a:solidFill>
                <a:effectLst/>
                <a:latin typeface="Smoothy" pitchFamily="2" charset="77"/>
                <a:ea typeface="Tahoma"/>
                <a:cs typeface="Tahoma"/>
              </a:rPr>
              <a:t>¡Eres genial!</a:t>
            </a:r>
            <a:endParaRPr lang="en-US" sz="3600" dirty="0">
              <a:latin typeface="Smoothy" pitchFamily="2" charset="77"/>
              <a:ea typeface="Tahoma" panose="020B0604030504040204" pitchFamily="34" charset="0"/>
              <a:cs typeface="Tahoma" panose="020B0604030504040204" pitchFamily="34" charset="0"/>
            </a:endParaRPr>
          </a:p>
        </p:txBody>
      </p:sp>
      <p:sp>
        <p:nvSpPr>
          <p:cNvPr id="15" name="TextBox 14"/>
          <p:cNvSpPr txBox="1"/>
          <p:nvPr/>
        </p:nvSpPr>
        <p:spPr>
          <a:xfrm>
            <a:off x="5145440" y="2932459"/>
            <a:ext cx="3218782" cy="1200329"/>
          </a:xfrm>
          <a:prstGeom prst="rect">
            <a:avLst/>
          </a:prstGeom>
          <a:noFill/>
        </p:spPr>
        <p:txBody>
          <a:bodyPr wrap="square" rtlCol="0">
            <a:spAutoFit/>
          </a:bodyPr>
          <a:lstStyle/>
          <a:p>
            <a:pPr algn="ctr"/>
            <a:r>
              <a:rPr lang="es-MX" sz="3600" b="0" i="0" strike="noStrike" cap="none" spc="0" baseline="0" dirty="0">
                <a:solidFill>
                  <a:srgbClr val="000000"/>
                </a:solidFill>
                <a:effectLst/>
                <a:latin typeface="Smoothy" pitchFamily="2" charset="77"/>
                <a:ea typeface="Tahoma"/>
                <a:cs typeface="Tahoma"/>
              </a:rPr>
              <a:t>¡Me gusta tu camisa!</a:t>
            </a:r>
            <a:endParaRPr lang="en-US" sz="3600" dirty="0">
              <a:latin typeface="Smoothy" pitchFamily="2" charset="77"/>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6" name="Footer Placeholder 3">
            <a:extLst>
              <a:ext uri="{FF2B5EF4-FFF2-40B4-BE49-F238E27FC236}">
                <a16:creationId xmlns:a16="http://schemas.microsoft.com/office/drawing/2014/main" id="{ACAF6777-F35B-7041-B4E6-6E0FD771F953}"/>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40213219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1b7ac9a-f7a8-48a5-9f8b-68ef68ef28f5@namprd16"/>
          <p:cNvPicPr>
            <a:picLocks noChangeAspect="1" noChangeArrowheads="1"/>
          </p:cNvPicPr>
          <p:nvPr/>
        </p:nvPicPr>
        <p:blipFill>
          <a:blip r:embed="rId3">
            <a:extLst>
              <a:ext uri="{28A0092B-C50C-407E-A947-70E740481C1C}">
                <a14:useLocalDpi xmlns:a14="http://schemas.microsoft.com/office/drawing/2010/main" val="0"/>
              </a:ext>
            </a:extLst>
          </a:blip>
          <a:srcRect l="7951" r="33091"/>
          <a:stretch>
            <a:fillRect/>
          </a:stretch>
        </p:blipFill>
        <p:spPr bwMode="auto">
          <a:xfrm>
            <a:off x="506791" y="1704666"/>
            <a:ext cx="5277395" cy="50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99803" y="107284"/>
            <a:ext cx="8366958" cy="1325563"/>
          </a:xfrm>
        </p:spPr>
        <p:txBody>
          <a:bodyPr>
            <a:normAutofit/>
          </a:bodyPr>
          <a:lstStyle/>
          <a:p>
            <a:r>
              <a:rPr lang="es-MX" sz="5400" b="1" i="0" strike="noStrike" cap="none" spc="0" baseline="0">
                <a:solidFill>
                  <a:srgbClr val="000000"/>
                </a:solidFill>
                <a:effectLst/>
                <a:latin typeface="Tahoma"/>
                <a:ea typeface="Tahoma"/>
                <a:cs typeface="Tahoma"/>
              </a:rPr>
              <a:t>3 tipos de halagos</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3063" y="0"/>
            <a:ext cx="2026025" cy="1613647"/>
          </a:xfrm>
          <a:prstGeom prst="rect">
            <a:avLst/>
          </a:prstGeom>
        </p:spPr>
      </p:pic>
      <p:sp>
        <p:nvSpPr>
          <p:cNvPr id="9" name="TextBox 8"/>
          <p:cNvSpPr txBox="1"/>
          <p:nvPr/>
        </p:nvSpPr>
        <p:spPr>
          <a:xfrm>
            <a:off x="6665497" y="1680061"/>
            <a:ext cx="5125452" cy="1066800"/>
          </a:xfrm>
          <a:prstGeom prst="rect">
            <a:avLst/>
          </a:prstGeom>
          <a:noFill/>
        </p:spPr>
        <p:txBody>
          <a:bodyPr wrap="square" rtlCol="0">
            <a:spAutoFit/>
          </a:bodyPr>
          <a:lstStyle/>
          <a:p>
            <a:pPr marL="577850" indent="-349250">
              <a:buFont typeface="Arial" panose="020B0604020202020204" pitchFamily="34" charset="0"/>
              <a:buChar char="•"/>
            </a:pPr>
            <a:r>
              <a:rPr lang="es-MX" sz="3200" b="1" i="0" strike="noStrike" cap="none" spc="0" baseline="0">
                <a:solidFill>
                  <a:srgbClr val="000000"/>
                </a:solidFill>
                <a:effectLst/>
                <a:latin typeface="Tahoma"/>
                <a:ea typeface="Tahoma"/>
                <a:cs typeface="Tahoma"/>
              </a:rPr>
              <a:t>Lo que la persona trae puesto </a:t>
            </a:r>
            <a:endParaRPr lang="en-US" sz="3200" b="1">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833938" y="3251707"/>
            <a:ext cx="5069573" cy="579120"/>
          </a:xfrm>
          <a:prstGeom prst="rect">
            <a:avLst/>
          </a:prstGeom>
          <a:noFill/>
        </p:spPr>
        <p:txBody>
          <a:bodyPr wrap="square" rtlCol="0">
            <a:spAutoFit/>
          </a:bodyPr>
          <a:lstStyle/>
          <a:p>
            <a:pPr marL="396875" indent="-336550">
              <a:buFont typeface="Arial" panose="020B0604020202020204" pitchFamily="34" charset="0"/>
              <a:buChar char="•"/>
            </a:pPr>
            <a:r>
              <a:rPr lang="es-MX" sz="3200" b="1" i="0" strike="noStrike" cap="none" spc="0" baseline="0">
                <a:solidFill>
                  <a:srgbClr val="000000"/>
                </a:solidFill>
                <a:effectLst/>
                <a:latin typeface="Tahoma"/>
                <a:ea typeface="Tahoma"/>
                <a:cs typeface="Tahoma"/>
              </a:rPr>
              <a:t>Cómo es la persona </a:t>
            </a:r>
            <a:endParaRPr lang="en-US" sz="3200" b="1">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665496" y="4634243"/>
            <a:ext cx="5125452" cy="1066800"/>
          </a:xfrm>
          <a:prstGeom prst="rect">
            <a:avLst/>
          </a:prstGeom>
          <a:noFill/>
        </p:spPr>
        <p:txBody>
          <a:bodyPr wrap="square" rtlCol="0">
            <a:spAutoFit/>
          </a:bodyPr>
          <a:lstStyle/>
          <a:p>
            <a:pPr marL="577850" indent="-349250">
              <a:buFont typeface="Arial" panose="020B0604020202020204" pitchFamily="34" charset="0"/>
              <a:buChar char="•"/>
            </a:pPr>
            <a:r>
              <a:rPr lang="es-MX" sz="3200" b="1" i="0" strike="noStrike" cap="none" spc="0" baseline="0">
                <a:solidFill>
                  <a:srgbClr val="000000"/>
                </a:solidFill>
                <a:effectLst/>
                <a:latin typeface="Tahoma"/>
                <a:ea typeface="Tahoma"/>
                <a:cs typeface="Tahoma"/>
              </a:rPr>
              <a:t>Algo que la persona hace bien  </a:t>
            </a:r>
            <a:endParaRPr lang="en-US" sz="3200" b="1">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85519" r="7905"/>
          <a:stretch>
            <a:fillRect/>
          </a:stretch>
        </p:blipFill>
        <p:spPr>
          <a:xfrm>
            <a:off x="6140359" y="1005840"/>
            <a:ext cx="800101" cy="5852160"/>
          </a:xfrm>
          <a:prstGeom prst="rect">
            <a:avLst/>
          </a:prstGeom>
        </p:spPr>
      </p:pic>
      <p:sp>
        <p:nvSpPr>
          <p:cNvPr id="13" name="Oval 12"/>
          <p:cNvSpPr/>
          <p:nvPr/>
        </p:nvSpPr>
        <p:spPr>
          <a:xfrm>
            <a:off x="1123406" y="1920240"/>
            <a:ext cx="1162594" cy="67926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p:cNvSpPr/>
          <p:nvPr/>
        </p:nvSpPr>
        <p:spPr>
          <a:xfrm rot="10800000">
            <a:off x="1675982" y="1292345"/>
            <a:ext cx="2122466" cy="1593669"/>
          </a:xfrm>
          <a:prstGeom prst="wedgeEllipseCallout">
            <a:avLst>
              <a:gd name="adj1" fmla="val -35979"/>
              <a:gd name="adj2" fmla="val -73566"/>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02050" y="1775569"/>
            <a:ext cx="2934272" cy="822960"/>
          </a:xfrm>
          <a:prstGeom prst="rect">
            <a:avLst/>
          </a:prstGeom>
          <a:noFill/>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¡Es un excelente </a:t>
            </a:r>
          </a:p>
          <a:p>
            <a:pPr algn="ctr"/>
            <a:r>
              <a:rPr lang="es-MX" sz="2400" b="0" i="0" strike="noStrike" cap="none" spc="0" baseline="0" dirty="0">
                <a:solidFill>
                  <a:srgbClr val="000000"/>
                </a:solidFill>
                <a:effectLst/>
                <a:latin typeface="Tahoma"/>
                <a:ea typeface="Tahoma"/>
                <a:cs typeface="Tahoma"/>
              </a:rPr>
              <a:t>artista!</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7" name="Footer Placeholder 3">
            <a:extLst>
              <a:ext uri="{FF2B5EF4-FFF2-40B4-BE49-F238E27FC236}">
                <a16:creationId xmlns:a16="http://schemas.microsoft.com/office/drawing/2014/main" id="{78BE2D05-5BE1-004C-86F1-E58DB6A9E111}"/>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176394519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435" y="220437"/>
            <a:ext cx="9553073" cy="1190402"/>
          </a:xfrm>
        </p:spPr>
        <p:txBody>
          <a:bodyPr>
            <a:normAutofit/>
          </a:bodyPr>
          <a:lstStyle/>
          <a:p>
            <a:r>
              <a:rPr lang="es-MX" sz="4600" b="1" i="0" strike="noStrike" cap="none" spc="0" baseline="0">
                <a:solidFill>
                  <a:srgbClr val="000000"/>
                </a:solidFill>
                <a:effectLst/>
                <a:latin typeface="Tahoma"/>
                <a:ea typeface="Tahoma"/>
                <a:cs typeface="Tahoma"/>
              </a:rPr>
              <a:t>Lo que la persona trae puesto</a:t>
            </a:r>
            <a:endParaRPr lang="en-US" sz="4600" b="1">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61189"/>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85519" r="7905"/>
          <a:stretch>
            <a:fillRect/>
          </a:stretch>
        </p:blipFill>
        <p:spPr>
          <a:xfrm>
            <a:off x="6815025" y="1032527"/>
            <a:ext cx="800101" cy="5852160"/>
          </a:xfrm>
          <a:prstGeom prst="rect">
            <a:avLst/>
          </a:prstGeom>
        </p:spPr>
      </p:pic>
      <p:sp>
        <p:nvSpPr>
          <p:cNvPr id="9" name="Oval Callout 8"/>
          <p:cNvSpPr/>
          <p:nvPr/>
        </p:nvSpPr>
        <p:spPr>
          <a:xfrm rot="10800000">
            <a:off x="7571644" y="1223857"/>
            <a:ext cx="2122466" cy="1593669"/>
          </a:xfrm>
          <a:prstGeom prst="wedgeEllipseCallout">
            <a:avLst>
              <a:gd name="adj1" fmla="val -35979"/>
              <a:gd name="adj2" fmla="val -73566"/>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56615" y="1620391"/>
            <a:ext cx="2934272"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Smoothy" pitchFamily="2" charset="77"/>
                <a:ea typeface="Tahoma"/>
                <a:cs typeface="Tahoma"/>
              </a:rPr>
              <a:t>¡Qué padre</a:t>
            </a:r>
          </a:p>
          <a:p>
            <a:pPr algn="ctr"/>
            <a:r>
              <a:rPr lang="es-MX" sz="2800" b="0" i="0" strike="noStrike" cap="none" spc="0" baseline="0" dirty="0">
                <a:solidFill>
                  <a:srgbClr val="000000"/>
                </a:solidFill>
                <a:effectLst/>
                <a:latin typeface="Smoothy" pitchFamily="2" charset="77"/>
                <a:ea typeface="Tahoma"/>
                <a:cs typeface="Tahoma"/>
              </a:rPr>
              <a:t>camisa!a</a:t>
            </a:r>
          </a:p>
        </p:txBody>
      </p:sp>
      <p:sp>
        <p:nvSpPr>
          <p:cNvPr id="11" name="Oval Callout 10"/>
          <p:cNvSpPr/>
          <p:nvPr/>
        </p:nvSpPr>
        <p:spPr>
          <a:xfrm rot="11048766">
            <a:off x="9898821" y="1700728"/>
            <a:ext cx="2122466" cy="1593669"/>
          </a:xfrm>
          <a:prstGeom prst="wedgeEllipseCallout">
            <a:avLst>
              <a:gd name="adj1" fmla="val 26633"/>
              <a:gd name="adj2" fmla="val -79611"/>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Callout 11"/>
          <p:cNvSpPr/>
          <p:nvPr/>
        </p:nvSpPr>
        <p:spPr>
          <a:xfrm rot="11048766">
            <a:off x="7666687" y="3825017"/>
            <a:ext cx="2122466" cy="1593669"/>
          </a:xfrm>
          <a:prstGeom prst="wedgeEllipseCallout">
            <a:avLst>
              <a:gd name="adj1" fmla="val -6906"/>
              <a:gd name="adj2" fmla="val -72264"/>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rot="10800000">
            <a:off x="9889696" y="4490548"/>
            <a:ext cx="2122466" cy="1593669"/>
          </a:xfrm>
          <a:prstGeom prst="wedgeEllipseCallout">
            <a:avLst>
              <a:gd name="adj1" fmla="val 42184"/>
              <a:gd name="adj2" fmla="val -65369"/>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483793" y="4871884"/>
            <a:ext cx="2934272"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Smoothy" pitchFamily="2" charset="77"/>
                <a:ea typeface="Tahoma"/>
                <a:cs typeface="Tahoma"/>
              </a:rPr>
              <a:t>¡Me gusta su</a:t>
            </a:r>
          </a:p>
          <a:p>
            <a:pPr algn="ctr"/>
            <a:r>
              <a:rPr lang="es-MX" sz="2800" b="0" i="0" strike="noStrike" cap="none" spc="0" baseline="0" dirty="0">
                <a:solidFill>
                  <a:srgbClr val="000000"/>
                </a:solidFill>
                <a:effectLst/>
                <a:latin typeface="Smoothy" pitchFamily="2" charset="77"/>
                <a:ea typeface="Tahoma"/>
                <a:cs typeface="Tahoma"/>
              </a:rPr>
              <a:t>sombrero!</a:t>
            </a:r>
          </a:p>
        </p:txBody>
      </p:sp>
      <p:sp>
        <p:nvSpPr>
          <p:cNvPr id="15" name="TextBox 14"/>
          <p:cNvSpPr txBox="1"/>
          <p:nvPr/>
        </p:nvSpPr>
        <p:spPr>
          <a:xfrm>
            <a:off x="7251658" y="4200659"/>
            <a:ext cx="2934272" cy="1015663"/>
          </a:xfrm>
          <a:prstGeom prst="rect">
            <a:avLst/>
          </a:prstGeom>
          <a:noFill/>
        </p:spPr>
        <p:txBody>
          <a:bodyPr wrap="square" rtlCol="0">
            <a:spAutoFit/>
          </a:bodyPr>
          <a:lstStyle/>
          <a:p>
            <a:pPr algn="ctr"/>
            <a:r>
              <a:rPr lang="es-MX" sz="3000" b="0" i="0" strike="noStrike" cap="none" spc="0" baseline="0" dirty="0">
                <a:solidFill>
                  <a:srgbClr val="000000"/>
                </a:solidFill>
                <a:effectLst/>
                <a:latin typeface="Smoothy" pitchFamily="2" charset="77"/>
                <a:ea typeface="Tahoma"/>
                <a:cs typeface="Tahoma"/>
              </a:rPr>
              <a:t>¡Qué bonito</a:t>
            </a:r>
          </a:p>
          <a:p>
            <a:pPr algn="ctr"/>
            <a:r>
              <a:rPr lang="es-MX" sz="3000" b="0" i="0" strike="noStrike" cap="none" spc="0" baseline="0" dirty="0">
                <a:solidFill>
                  <a:srgbClr val="000000"/>
                </a:solidFill>
                <a:effectLst/>
                <a:latin typeface="Smoothy" pitchFamily="2" charset="77"/>
                <a:ea typeface="Tahoma"/>
                <a:cs typeface="Tahoma"/>
              </a:rPr>
              <a:t>suéter!</a:t>
            </a:r>
          </a:p>
        </p:txBody>
      </p:sp>
      <p:sp>
        <p:nvSpPr>
          <p:cNvPr id="16" name="TextBox 15"/>
          <p:cNvSpPr txBox="1"/>
          <p:nvPr/>
        </p:nvSpPr>
        <p:spPr>
          <a:xfrm>
            <a:off x="9483793" y="2151636"/>
            <a:ext cx="2934272" cy="954107"/>
          </a:xfrm>
          <a:prstGeom prst="rect">
            <a:avLst/>
          </a:prstGeom>
          <a:noFill/>
        </p:spPr>
        <p:txBody>
          <a:bodyPr wrap="square" rtlCol="0">
            <a:spAutoFit/>
          </a:bodyPr>
          <a:lstStyle/>
          <a:p>
            <a:pPr algn="ctr"/>
            <a:r>
              <a:rPr lang="es-MX" sz="2800" b="0" i="0" strike="noStrike" cap="none" spc="0" baseline="0">
                <a:solidFill>
                  <a:srgbClr val="000000"/>
                </a:solidFill>
                <a:effectLst/>
                <a:latin typeface="Smoothy" pitchFamily="2" charset="77"/>
                <a:ea typeface="Tahoma"/>
                <a:cs typeface="Tahoma"/>
              </a:rPr>
              <a:t>¡Me encanta su</a:t>
            </a:r>
          </a:p>
          <a:p>
            <a:pPr algn="ctr"/>
            <a:r>
              <a:rPr lang="es-MX" sz="2800" b="0" i="0" strike="noStrike" cap="none" spc="0" baseline="0">
                <a:solidFill>
                  <a:srgbClr val="000000"/>
                </a:solidFill>
                <a:effectLst/>
                <a:latin typeface="Smoothy" pitchFamily="2" charset="77"/>
                <a:ea typeface="Tahoma"/>
                <a:cs typeface="Tahoma"/>
              </a:rPr>
              <a:t>estilo!</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788" y="2007671"/>
            <a:ext cx="6608925" cy="3798024"/>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a:extLst>
              <a:ext uri="{FF2B5EF4-FFF2-40B4-BE49-F238E27FC236}">
                <a16:creationId xmlns:a16="http://schemas.microsoft.com/office/drawing/2014/main" id="{53103603-55CE-B04D-A584-E2F63E3A5166}"/>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5069528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66370" y="142418"/>
            <a:ext cx="8013032" cy="1325563"/>
          </a:xfrm>
        </p:spPr>
        <p:txBody>
          <a:bodyPr>
            <a:normAutofit/>
          </a:bodyPr>
          <a:lstStyle/>
          <a:p>
            <a:r>
              <a:rPr lang="es-MX" sz="4900" b="1" i="0" strike="noStrike" cap="none" spc="0" baseline="0">
                <a:solidFill>
                  <a:srgbClr val="000000"/>
                </a:solidFill>
                <a:effectLst/>
                <a:latin typeface="Tahoma"/>
                <a:ea typeface="Tahoma"/>
                <a:cs typeface="Tahoma"/>
              </a:rPr>
              <a:t>Cómo es la persona </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85519" r="7905"/>
          <a:stretch>
            <a:fillRect/>
          </a:stretch>
        </p:blipFill>
        <p:spPr>
          <a:xfrm>
            <a:off x="6815025" y="1032527"/>
            <a:ext cx="800101" cy="5852160"/>
          </a:xfrm>
          <a:prstGeom prst="rect">
            <a:avLst/>
          </a:prstGeom>
        </p:spPr>
      </p:pic>
      <p:sp>
        <p:nvSpPr>
          <p:cNvPr id="11" name="Oval Callout 10"/>
          <p:cNvSpPr/>
          <p:nvPr/>
        </p:nvSpPr>
        <p:spPr>
          <a:xfrm rot="10800000">
            <a:off x="7571644" y="1223857"/>
            <a:ext cx="2122466" cy="1593669"/>
          </a:xfrm>
          <a:prstGeom prst="wedgeEllipseCallout">
            <a:avLst>
              <a:gd name="adj1" fmla="val -35979"/>
              <a:gd name="adj2" fmla="val -73566"/>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56615" y="1620391"/>
            <a:ext cx="2934272"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Smoothy" pitchFamily="2" charset="77"/>
                <a:ea typeface="Tahoma"/>
                <a:cs typeface="Tahoma"/>
              </a:rPr>
              <a:t>¡Eres muy </a:t>
            </a:r>
          </a:p>
          <a:p>
            <a:pPr algn="ctr"/>
            <a:r>
              <a:rPr lang="es-MX" sz="2800" b="0" i="0" strike="noStrike" cap="none" spc="0" baseline="0" dirty="0">
                <a:solidFill>
                  <a:srgbClr val="000000"/>
                </a:solidFill>
                <a:effectLst/>
                <a:latin typeface="Smoothy" pitchFamily="2" charset="77"/>
                <a:ea typeface="Tahoma"/>
                <a:cs typeface="Tahoma"/>
              </a:rPr>
              <a:t>cómico!</a:t>
            </a:r>
          </a:p>
        </p:txBody>
      </p:sp>
      <p:sp>
        <p:nvSpPr>
          <p:cNvPr id="13" name="Oval Callout 12"/>
          <p:cNvSpPr/>
          <p:nvPr/>
        </p:nvSpPr>
        <p:spPr>
          <a:xfrm rot="11048766">
            <a:off x="9898821" y="1700728"/>
            <a:ext cx="2122466" cy="1593669"/>
          </a:xfrm>
          <a:prstGeom prst="wedgeEllipseCallout">
            <a:avLst>
              <a:gd name="adj1" fmla="val 26633"/>
              <a:gd name="adj2" fmla="val -79611"/>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rot="11048766">
            <a:off x="7666687" y="3825017"/>
            <a:ext cx="2122466" cy="1593669"/>
          </a:xfrm>
          <a:prstGeom prst="wedgeEllipseCallout">
            <a:avLst>
              <a:gd name="adj1" fmla="val -6906"/>
              <a:gd name="adj2" fmla="val -72264"/>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p:cNvSpPr/>
          <p:nvPr/>
        </p:nvSpPr>
        <p:spPr>
          <a:xfrm rot="10800000">
            <a:off x="9889696" y="4490548"/>
            <a:ext cx="2122466" cy="1593669"/>
          </a:xfrm>
          <a:prstGeom prst="wedgeEllipseCallout">
            <a:avLst>
              <a:gd name="adj1" fmla="val 42184"/>
              <a:gd name="adj2" fmla="val -65369"/>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483793" y="4871884"/>
            <a:ext cx="2934272" cy="954107"/>
          </a:xfrm>
          <a:prstGeom prst="rect">
            <a:avLst/>
          </a:prstGeom>
          <a:noFill/>
        </p:spPr>
        <p:txBody>
          <a:bodyPr wrap="square" rtlCol="0">
            <a:spAutoFit/>
          </a:bodyPr>
          <a:lstStyle/>
          <a:p>
            <a:pPr algn="ctr"/>
            <a:r>
              <a:rPr lang="es-MX" sz="2800" b="0" i="0" strike="noStrike" cap="none" spc="0" baseline="0">
                <a:solidFill>
                  <a:srgbClr val="000000"/>
                </a:solidFill>
                <a:effectLst/>
                <a:latin typeface="Smoothy" pitchFamily="2" charset="77"/>
                <a:ea typeface="Tahoma"/>
                <a:cs typeface="Tahoma"/>
              </a:rPr>
              <a:t>¡Eres tan </a:t>
            </a:r>
          </a:p>
          <a:p>
            <a:pPr algn="ctr"/>
            <a:r>
              <a:rPr lang="es-MX" sz="2800" b="0" i="0" strike="noStrike" cap="none" spc="0" baseline="0">
                <a:solidFill>
                  <a:srgbClr val="000000"/>
                </a:solidFill>
                <a:effectLst/>
                <a:latin typeface="Smoothy" pitchFamily="2" charset="77"/>
                <a:ea typeface="Tahoma"/>
                <a:cs typeface="Tahoma"/>
              </a:rPr>
              <a:t>ayudadora!</a:t>
            </a:r>
          </a:p>
        </p:txBody>
      </p:sp>
      <p:sp>
        <p:nvSpPr>
          <p:cNvPr id="17" name="TextBox 16"/>
          <p:cNvSpPr txBox="1"/>
          <p:nvPr/>
        </p:nvSpPr>
        <p:spPr>
          <a:xfrm>
            <a:off x="7260784" y="4294029"/>
            <a:ext cx="2934272" cy="892552"/>
          </a:xfrm>
          <a:prstGeom prst="rect">
            <a:avLst/>
          </a:prstGeom>
          <a:noFill/>
        </p:spPr>
        <p:txBody>
          <a:bodyPr wrap="square" rtlCol="0">
            <a:spAutoFit/>
          </a:bodyPr>
          <a:lstStyle/>
          <a:p>
            <a:pPr algn="ctr"/>
            <a:r>
              <a:rPr lang="es-MX" sz="2600" b="0" i="0" strike="noStrike" cap="none" spc="0" baseline="0" dirty="0">
                <a:solidFill>
                  <a:srgbClr val="000000"/>
                </a:solidFill>
                <a:effectLst/>
                <a:latin typeface="Smoothy" pitchFamily="2" charset="77"/>
                <a:ea typeface="Tahoma"/>
                <a:cs typeface="Tahoma"/>
              </a:rPr>
              <a:t>¡Qué trabajadora </a:t>
            </a:r>
          </a:p>
          <a:p>
            <a:pPr algn="ctr"/>
            <a:r>
              <a:rPr lang="es-MX" sz="2600" b="0" i="0" strike="noStrike" cap="none" spc="0" baseline="0" dirty="0">
                <a:solidFill>
                  <a:srgbClr val="000000"/>
                </a:solidFill>
                <a:effectLst/>
                <a:latin typeface="Smoothy" pitchFamily="2" charset="77"/>
                <a:ea typeface="Tahoma"/>
                <a:cs typeface="Tahoma"/>
              </a:rPr>
              <a:t>eres!</a:t>
            </a:r>
          </a:p>
        </p:txBody>
      </p:sp>
      <p:sp>
        <p:nvSpPr>
          <p:cNvPr id="18" name="TextBox 17"/>
          <p:cNvSpPr txBox="1"/>
          <p:nvPr/>
        </p:nvSpPr>
        <p:spPr>
          <a:xfrm>
            <a:off x="9483793" y="2082063"/>
            <a:ext cx="2934272" cy="954107"/>
          </a:xfrm>
          <a:prstGeom prst="rect">
            <a:avLst/>
          </a:prstGeom>
          <a:noFill/>
        </p:spPr>
        <p:txBody>
          <a:bodyPr wrap="square" rtlCol="0">
            <a:spAutoFit/>
          </a:bodyPr>
          <a:lstStyle/>
          <a:p>
            <a:pPr algn="ctr"/>
            <a:r>
              <a:rPr lang="es-MX" sz="2800" b="0" i="0" strike="noStrike" cap="none" spc="0" baseline="0">
                <a:solidFill>
                  <a:srgbClr val="000000"/>
                </a:solidFill>
                <a:effectLst/>
                <a:latin typeface="Smoothy" pitchFamily="2" charset="77"/>
                <a:ea typeface="Tahoma"/>
                <a:cs typeface="Tahoma"/>
              </a:rPr>
              <a:t>¡Eres muy </a:t>
            </a:r>
          </a:p>
          <a:p>
            <a:pPr algn="ctr"/>
            <a:r>
              <a:rPr lang="es-MX" sz="2800" b="0" i="0" strike="noStrike" cap="none" spc="0" baseline="0">
                <a:solidFill>
                  <a:srgbClr val="000000"/>
                </a:solidFill>
                <a:effectLst/>
                <a:latin typeface="Smoothy" pitchFamily="2" charset="77"/>
                <a:ea typeface="Tahoma"/>
                <a:cs typeface="Tahoma"/>
              </a:rPr>
              <a:t>amable!</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5787" y="1197774"/>
            <a:ext cx="9553347" cy="5376746"/>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0" name="Footer Placeholder 3">
            <a:extLst>
              <a:ext uri="{FF2B5EF4-FFF2-40B4-BE49-F238E27FC236}">
                <a16:creationId xmlns:a16="http://schemas.microsoft.com/office/drawing/2014/main" id="{E95EB934-394F-8344-A59F-AB8B83A58C86}"/>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16166437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00618" y="138212"/>
            <a:ext cx="9336506" cy="1318300"/>
          </a:xfrm>
        </p:spPr>
        <p:txBody>
          <a:bodyPr>
            <a:normAutofit/>
          </a:bodyPr>
          <a:lstStyle/>
          <a:p>
            <a:pPr algn="ctr"/>
            <a:r>
              <a:rPr lang="es-MX" sz="4900" b="1" i="0" strike="noStrike" cap="none" spc="0" baseline="0">
                <a:solidFill>
                  <a:srgbClr val="000000"/>
                </a:solidFill>
                <a:effectLst/>
                <a:latin typeface="Tahoma"/>
                <a:ea typeface="Tahoma"/>
                <a:cs typeface="Tahoma"/>
              </a:rPr>
              <a:t>Halagos por habilidades </a:t>
            </a:r>
            <a:br>
              <a:rPr sz="4900"/>
            </a:br>
            <a:r>
              <a:rPr lang="es-MX" sz="3600" b="1" i="0" strike="noStrike" cap="none" spc="0" baseline="0">
                <a:solidFill>
                  <a:srgbClr val="000000"/>
                </a:solidFill>
                <a:effectLst/>
                <a:latin typeface="Tahoma"/>
                <a:ea typeface="Tahoma"/>
                <a:cs typeface="Tahoma"/>
              </a:rPr>
              <a:t>(Lo que la persona hace bien) </a:t>
            </a:r>
            <a:endParaRPr lang="en-US" sz="4000" b="1">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85519" r="7905"/>
          <a:stretch>
            <a:fillRect/>
          </a:stretch>
        </p:blipFill>
        <p:spPr>
          <a:xfrm>
            <a:off x="6662073" y="1436727"/>
            <a:ext cx="800101" cy="5584981"/>
          </a:xfrm>
          <a:prstGeom prst="rect">
            <a:avLst/>
          </a:prstGeom>
        </p:spPr>
      </p:pic>
      <p:sp>
        <p:nvSpPr>
          <p:cNvPr id="11" name="Oval Callout 10"/>
          <p:cNvSpPr/>
          <p:nvPr/>
        </p:nvSpPr>
        <p:spPr>
          <a:xfrm rot="10800000">
            <a:off x="7425286" y="1536225"/>
            <a:ext cx="2122466" cy="1593669"/>
          </a:xfrm>
          <a:prstGeom prst="wedgeEllipseCallout">
            <a:avLst>
              <a:gd name="adj1" fmla="val -35979"/>
              <a:gd name="adj2" fmla="val -73566"/>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013287" y="1994996"/>
            <a:ext cx="2934272"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Smoothy" pitchFamily="2" charset="77"/>
                <a:ea typeface="Tahoma"/>
                <a:cs typeface="Tahoma"/>
              </a:rPr>
              <a:t>¡Eres excelente</a:t>
            </a:r>
          </a:p>
          <a:p>
            <a:pPr algn="ctr"/>
            <a:r>
              <a:rPr lang="es-MX" sz="2800" b="0" i="0" strike="noStrike" cap="none" spc="0" baseline="0" dirty="0">
                <a:solidFill>
                  <a:srgbClr val="000000"/>
                </a:solidFill>
                <a:effectLst/>
                <a:latin typeface="Smoothy" pitchFamily="2" charset="77"/>
                <a:ea typeface="Tahoma"/>
                <a:cs typeface="Tahoma"/>
              </a:rPr>
              <a:t>artista!</a:t>
            </a:r>
          </a:p>
        </p:txBody>
      </p:sp>
      <p:sp>
        <p:nvSpPr>
          <p:cNvPr id="13" name="Oval Callout 12"/>
          <p:cNvSpPr/>
          <p:nvPr/>
        </p:nvSpPr>
        <p:spPr>
          <a:xfrm rot="11048766">
            <a:off x="9898821" y="1700728"/>
            <a:ext cx="2122466" cy="1593669"/>
          </a:xfrm>
          <a:prstGeom prst="wedgeEllipseCallout">
            <a:avLst>
              <a:gd name="adj1" fmla="val 26633"/>
              <a:gd name="adj2" fmla="val -79611"/>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rot="11048766">
            <a:off x="7591848" y="3675192"/>
            <a:ext cx="2122466" cy="1593669"/>
          </a:xfrm>
          <a:prstGeom prst="wedgeEllipseCallout">
            <a:avLst>
              <a:gd name="adj1" fmla="val -6906"/>
              <a:gd name="adj2" fmla="val -72264"/>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p:cNvSpPr/>
          <p:nvPr/>
        </p:nvSpPr>
        <p:spPr>
          <a:xfrm rot="10800000">
            <a:off x="9953655" y="4229218"/>
            <a:ext cx="2122466" cy="1593669"/>
          </a:xfrm>
          <a:prstGeom prst="wedgeEllipseCallout">
            <a:avLst>
              <a:gd name="adj1" fmla="val 42184"/>
              <a:gd name="adj2" fmla="val -65369"/>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547752" y="4619882"/>
            <a:ext cx="2934272"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Smoothy" pitchFamily="2" charset="77"/>
                <a:ea typeface="Tahoma"/>
                <a:cs typeface="Tahoma"/>
              </a:rPr>
              <a:t>¡Eres buena </a:t>
            </a:r>
          </a:p>
          <a:p>
            <a:pPr algn="ctr"/>
            <a:r>
              <a:rPr lang="es-MX" sz="2800" b="0" i="0" strike="noStrike" cap="none" spc="0" baseline="0" dirty="0">
                <a:solidFill>
                  <a:srgbClr val="000000"/>
                </a:solidFill>
                <a:effectLst/>
                <a:latin typeface="Smoothy" pitchFamily="2" charset="77"/>
                <a:ea typeface="Tahoma"/>
                <a:cs typeface="Tahoma"/>
              </a:rPr>
              <a:t>amiga!</a:t>
            </a:r>
          </a:p>
        </p:txBody>
      </p:sp>
      <p:sp>
        <p:nvSpPr>
          <p:cNvPr id="17" name="TextBox 16"/>
          <p:cNvSpPr txBox="1"/>
          <p:nvPr/>
        </p:nvSpPr>
        <p:spPr>
          <a:xfrm>
            <a:off x="7240779" y="4102726"/>
            <a:ext cx="2934272"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Smoothy" pitchFamily="2" charset="77"/>
                <a:ea typeface="Tahoma"/>
                <a:cs typeface="Tahoma"/>
              </a:rPr>
              <a:t>¡Eres un gran </a:t>
            </a:r>
          </a:p>
          <a:p>
            <a:pPr algn="ctr"/>
            <a:r>
              <a:rPr lang="es-MX" sz="2800" b="0" i="0" strike="noStrike" cap="none" spc="0" baseline="0" dirty="0">
                <a:solidFill>
                  <a:srgbClr val="000000"/>
                </a:solidFill>
                <a:effectLst/>
                <a:latin typeface="Smoothy" pitchFamily="2" charset="77"/>
                <a:ea typeface="Tahoma"/>
                <a:cs typeface="Tahoma"/>
              </a:rPr>
              <a:t>cantante!</a:t>
            </a:r>
          </a:p>
        </p:txBody>
      </p:sp>
      <p:sp>
        <p:nvSpPr>
          <p:cNvPr id="18" name="TextBox 17"/>
          <p:cNvSpPr txBox="1"/>
          <p:nvPr/>
        </p:nvSpPr>
        <p:spPr>
          <a:xfrm>
            <a:off x="9540899" y="2035419"/>
            <a:ext cx="2934272" cy="954107"/>
          </a:xfrm>
          <a:prstGeom prst="rect">
            <a:avLst/>
          </a:prstGeom>
          <a:noFill/>
        </p:spPr>
        <p:txBody>
          <a:bodyPr wrap="square" rtlCol="0">
            <a:spAutoFit/>
          </a:bodyPr>
          <a:lstStyle/>
          <a:p>
            <a:pPr algn="ctr"/>
            <a:r>
              <a:rPr lang="es-MX" sz="2800" b="0" i="0" strike="noStrike" cap="none" spc="0" baseline="0">
                <a:solidFill>
                  <a:srgbClr val="000000"/>
                </a:solidFill>
                <a:effectLst/>
                <a:latin typeface="Smoothy" pitchFamily="2" charset="77"/>
                <a:ea typeface="Tahoma"/>
                <a:cs typeface="Tahoma"/>
              </a:rPr>
              <a:t>¡Qué gran</a:t>
            </a:r>
          </a:p>
          <a:p>
            <a:pPr algn="ctr"/>
            <a:r>
              <a:rPr lang="es-MX" sz="2800" b="0" i="0" strike="noStrike" cap="none" spc="0" baseline="0">
                <a:solidFill>
                  <a:srgbClr val="000000"/>
                </a:solidFill>
                <a:effectLst/>
                <a:latin typeface="Smoothy" pitchFamily="2" charset="77"/>
                <a:ea typeface="Tahoma"/>
                <a:cs typeface="Tahoma"/>
              </a:rPr>
              <a:t>bailador!</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73" y="1880797"/>
            <a:ext cx="6381659" cy="3865847"/>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0" name="Footer Placeholder 3">
            <a:extLst>
              <a:ext uri="{FF2B5EF4-FFF2-40B4-BE49-F238E27FC236}">
                <a16:creationId xmlns:a16="http://schemas.microsoft.com/office/drawing/2014/main" id="{232E4FB3-F96F-764A-B078-8E09F39AB06E}"/>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3252486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669" y="150823"/>
            <a:ext cx="7444948" cy="1325563"/>
          </a:xfrm>
        </p:spPr>
        <p:txBody>
          <a:bodyPr>
            <a:normAutofit/>
          </a:bodyPr>
          <a:lstStyle/>
          <a:p>
            <a:pPr algn="ctr"/>
            <a:r>
              <a:rPr lang="es-MX" sz="4000" b="1" i="0" strike="noStrike" cap="none" spc="0" baseline="0">
                <a:solidFill>
                  <a:srgbClr val="000000"/>
                </a:solidFill>
                <a:effectLst/>
                <a:latin typeface="Tahoma"/>
                <a:ea typeface="Tahoma"/>
                <a:cs typeface="Tahoma"/>
              </a:rPr>
              <a:t>Halagos por cómo se ve una persona o por el cuerpo</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338962" y="2232344"/>
            <a:ext cx="4585587" cy="4206241"/>
          </a:xfrm>
          <a:prstGeom prst="rect">
            <a:avLst/>
          </a:prstGeom>
          <a:noFill/>
        </p:spPr>
        <p:txBody>
          <a:bodyPr wrap="square" rtlCol="0">
            <a:spAutoFit/>
          </a:bodyPr>
          <a:lstStyle/>
          <a:p>
            <a:pPr marL="0" lvl="1" algn="ctr"/>
            <a:r>
              <a:rPr lang="es-MX" sz="2800" b="1" i="0" strike="noStrike" cap="none" spc="0" baseline="0">
                <a:solidFill>
                  <a:srgbClr val="000000"/>
                </a:solidFill>
                <a:effectLst/>
                <a:latin typeface="Tahoma"/>
                <a:ea typeface="Tahoma"/>
                <a:cs typeface="Tahoma"/>
              </a:rPr>
              <a:t>A muchas personas NO les gustan los halagos por cómo se ven o por sus cuerpos.</a:t>
            </a:r>
          </a:p>
          <a:p>
            <a:pPr marL="0" lvl="1" algn="ctr"/>
            <a:endParaRPr lang="en-US" sz="2800" b="1">
              <a:latin typeface="Tahoma" panose="020B0604030504040204" pitchFamily="34" charset="0"/>
              <a:ea typeface="Tahoma" panose="020B0604030504040204" pitchFamily="34" charset="0"/>
              <a:cs typeface="Tahoma" panose="020B0604030504040204" pitchFamily="34" charset="0"/>
            </a:endParaRPr>
          </a:p>
          <a:p>
            <a:pPr marL="0" lvl="1" algn="ctr"/>
            <a:r>
              <a:rPr lang="es-MX" sz="2800" b="1" i="0" strike="noStrike" cap="none" spc="0" baseline="0">
                <a:solidFill>
                  <a:srgbClr val="000000"/>
                </a:solidFill>
                <a:effectLst/>
                <a:latin typeface="Tahoma"/>
                <a:ea typeface="Tahoma"/>
                <a:cs typeface="Tahoma"/>
              </a:rPr>
              <a:t>¡Consiga el consentimiento de su pareja para dar estos halagos!</a:t>
            </a:r>
            <a:endParaRPr lang="en-US" sz="2800" b="1">
              <a:latin typeface="Tahoma" panose="020B0604030504040204" pitchFamily="34" charset="0"/>
              <a:ea typeface="Tahoma" panose="020B0604030504040204" pitchFamily="34" charset="0"/>
              <a:cs typeface="Tahoma" panose="020B0604030504040204" pitchFamily="34" charset="0"/>
            </a:endParaRPr>
          </a:p>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85519" r="7905"/>
          <a:stretch>
            <a:fillRect/>
          </a:stretch>
        </p:blipFill>
        <p:spPr>
          <a:xfrm>
            <a:off x="4660627" y="1066163"/>
            <a:ext cx="800101" cy="58521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8783" y="1886610"/>
            <a:ext cx="7813450" cy="4609447"/>
          </a:xfrm>
          <a:prstGeom prst="rect">
            <a:avLst/>
          </a:prstGeom>
        </p:spPr>
      </p:pic>
      <p:sp>
        <p:nvSpPr>
          <p:cNvPr id="11" name="Oval 10"/>
          <p:cNvSpPr/>
          <p:nvPr/>
        </p:nvSpPr>
        <p:spPr>
          <a:xfrm>
            <a:off x="5740305" y="1886610"/>
            <a:ext cx="1645920" cy="17598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132889" y="2232344"/>
            <a:ext cx="1645920" cy="17598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6044540" y="1544750"/>
            <a:ext cx="3123983" cy="1567543"/>
          </a:xfrm>
          <a:prstGeom prst="wedgeEllipseCallout">
            <a:avLst>
              <a:gd name="adj1" fmla="val 8855"/>
              <a:gd name="adj2" fmla="val 67500"/>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a:off x="9295909" y="1403713"/>
            <a:ext cx="2771615" cy="1919933"/>
          </a:xfrm>
          <a:prstGeom prst="wedgeEllipseCallout">
            <a:avLst>
              <a:gd name="adj1" fmla="val -24914"/>
              <a:gd name="adj2" fmla="val 57066"/>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02883" y="1917175"/>
            <a:ext cx="2538664" cy="830997"/>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¿Está bien si le halago por su cuerpo?</a:t>
            </a:r>
            <a:endParaRPr lang="en-US" sz="2400" dirty="0">
              <a:latin typeface="Smoothy" pitchFamily="2" charset="77"/>
              <a:ea typeface="Tahoma" panose="020B0604030504040204" pitchFamily="34" charset="0"/>
              <a:cs typeface="Tahoma" panose="020B0604030504040204" pitchFamily="34" charset="0"/>
            </a:endParaRPr>
          </a:p>
        </p:txBody>
      </p:sp>
      <p:sp>
        <p:nvSpPr>
          <p:cNvPr id="16" name="TextBox 15"/>
          <p:cNvSpPr txBox="1"/>
          <p:nvPr/>
        </p:nvSpPr>
        <p:spPr>
          <a:xfrm>
            <a:off x="9432461" y="1705852"/>
            <a:ext cx="2476643" cy="1569660"/>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Sí, está bien si me halaga por mi cuerpo. ¡Gracias por preguntar!</a:t>
            </a:r>
          </a:p>
        </p:txBody>
      </p:sp>
      <p:sp>
        <p:nvSpPr>
          <p:cNvPr id="17" name="TextBox 16"/>
          <p:cNvSpPr txBox="1"/>
          <p:nvPr/>
        </p:nvSpPr>
        <p:spPr>
          <a:xfrm>
            <a:off x="7224409" y="5960118"/>
            <a:ext cx="2384413" cy="396240"/>
          </a:xfrm>
          <a:prstGeom prst="rect">
            <a:avLst/>
          </a:prstGeom>
          <a:solidFill>
            <a:schemeClr val="bg1"/>
          </a:solidFill>
          <a:ln w="57150">
            <a:solidFill>
              <a:schemeClr val="tx1"/>
            </a:solidFill>
          </a:ln>
        </p:spPr>
        <p:txBody>
          <a:bodyPr wrap="square" rtlCol="0">
            <a:spAutoFit/>
          </a:bodyPr>
          <a:lstStyle/>
          <a:p>
            <a:r>
              <a:rPr lang="es-MX" sz="2000" b="0" i="0" strike="noStrike" cap="none" spc="0" baseline="0">
                <a:solidFill>
                  <a:srgbClr val="000000"/>
                </a:solidFill>
                <a:effectLst/>
                <a:latin typeface="Tahoma"/>
                <a:ea typeface="Tahoma"/>
                <a:cs typeface="Tahoma"/>
              </a:rPr>
              <a:t>Parejas románticas</a:t>
            </a:r>
            <a:endParaRPr lang="en-US" sz="2000">
              <a:latin typeface="Tahoma" panose="020B0604030504040204" pitchFamily="34" charset="0"/>
              <a:ea typeface="Tahoma" panose="020B0604030504040204" pitchFamily="34" charset="0"/>
              <a:cs typeface="Tahoma" panose="020B0604030504040204" pitchFamily="34" charset="0"/>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a:extLst>
              <a:ext uri="{FF2B5EF4-FFF2-40B4-BE49-F238E27FC236}">
                <a16:creationId xmlns:a16="http://schemas.microsoft.com/office/drawing/2014/main" id="{2CAFBBD5-E09C-494A-861A-22816305AC0D}"/>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38423981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414180" y="1252478"/>
            <a:ext cx="1773655"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Sentimientos sexuales</a:t>
            </a:r>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66" name="Group 65"/>
          <p:cNvGrpSpPr/>
          <p:nvPr/>
        </p:nvGrpSpPr>
        <p:grpSpPr>
          <a:xfrm>
            <a:off x="3588216" y="3093862"/>
            <a:ext cx="1752970" cy="1754326"/>
            <a:chOff x="13191930" y="2258937"/>
            <a:chExt cx="1752970" cy="1754326"/>
          </a:xfrm>
        </p:grpSpPr>
        <p:sp>
          <p:nvSpPr>
            <p:cNvPr id="67" name="TextBox 66"/>
            <p:cNvSpPr txBox="1"/>
            <p:nvPr/>
          </p:nvSpPr>
          <p:spPr>
            <a:xfrm>
              <a:off x="13191930" y="2258937"/>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r>
                <a:rPr lang="es-MX" sz="1800" b="1" i="0" strike="noStrike" cap="none" spc="0" baseline="0">
                  <a:solidFill>
                    <a:srgbClr val="000000"/>
                  </a:solidFill>
                  <a:effectLst/>
                  <a:latin typeface="Tahoma"/>
                  <a:ea typeface="Tahoma"/>
                  <a:cs typeface="Tahoma"/>
                </a:rPr>
                <a:t>Pareja romántica</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3193" y="2376814"/>
              <a:ext cx="1231747" cy="1050424"/>
            </a:xfrm>
            <a:prstGeom prst="rect">
              <a:avLst/>
            </a:prstGeom>
          </p:spPr>
        </p:pic>
      </p:grpSp>
      <p:grpSp>
        <p:nvGrpSpPr>
          <p:cNvPr id="84" name="Group 83"/>
          <p:cNvGrpSpPr/>
          <p:nvPr/>
        </p:nvGrpSpPr>
        <p:grpSpPr>
          <a:xfrm>
            <a:off x="8801388" y="3089950"/>
            <a:ext cx="1362456" cy="1737360"/>
            <a:chOff x="7069247" y="3103013"/>
            <a:chExt cx="1364747" cy="1846659"/>
          </a:xfrm>
        </p:grpSpPr>
        <p:sp>
          <p:nvSpPr>
            <p:cNvPr id="85" name="TextBox 84"/>
            <p:cNvSpPr txBox="1"/>
            <p:nvPr/>
          </p:nvSpPr>
          <p:spPr>
            <a:xfrm>
              <a:off x="7095313" y="3103013"/>
              <a:ext cx="1319103" cy="1846659"/>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sz="800"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400" b="1" i="0" strike="noStrike" cap="none" spc="0" baseline="0" dirty="0">
                  <a:solidFill>
                    <a:srgbClr val="000000"/>
                  </a:solidFill>
                  <a:effectLst/>
                  <a:latin typeface="Tahoma"/>
                  <a:ea typeface="Tahoma"/>
                  <a:cs typeface="Tahoma"/>
                </a:rPr>
                <a:t>Persona desconocida</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9247" y="3222910"/>
              <a:ext cx="1364747" cy="1163845"/>
            </a:xfrm>
            <a:prstGeom prst="rect">
              <a:avLst/>
            </a:prstGeom>
          </p:spPr>
        </p:pic>
      </p:grpSp>
      <p:sp>
        <p:nvSpPr>
          <p:cNvPr id="88" name="TextBox 87"/>
          <p:cNvSpPr txBox="1"/>
          <p:nvPr/>
        </p:nvSpPr>
        <p:spPr>
          <a:xfrm>
            <a:off x="7420006" y="1252478"/>
            <a:ext cx="2513267"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Orientación sexual</a:t>
            </a:r>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90" name="Group 89"/>
          <p:cNvGrpSpPr/>
          <p:nvPr/>
        </p:nvGrpSpPr>
        <p:grpSpPr>
          <a:xfrm>
            <a:off x="10067025" y="3091292"/>
            <a:ext cx="1975104" cy="1737360"/>
            <a:chOff x="7787756" y="3011621"/>
            <a:chExt cx="1874772" cy="1785104"/>
          </a:xfrm>
        </p:grpSpPr>
        <p:sp>
          <p:nvSpPr>
            <p:cNvPr id="91" name="TextBox 90"/>
            <p:cNvSpPr txBox="1"/>
            <p:nvPr/>
          </p:nvSpPr>
          <p:spPr>
            <a:xfrm>
              <a:off x="7787756" y="3011621"/>
              <a:ext cx="187477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dirty="0">
                  <a:solidFill>
                    <a:srgbClr val="000000"/>
                  </a:solidFill>
                  <a:effectLst/>
                  <a:latin typeface="Tahoma"/>
                  <a:ea typeface="Tahoma"/>
                  <a:cs typeface="Tahoma"/>
                </a:rPr>
                <a:t>Consentimiento</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3479" y="3198859"/>
              <a:ext cx="1435703" cy="1224356"/>
            </a:xfrm>
            <a:prstGeom prst="rect">
              <a:avLst/>
            </a:prstGeom>
          </p:spPr>
        </p:pic>
      </p:grpSp>
      <p:grpSp>
        <p:nvGrpSpPr>
          <p:cNvPr id="11" name="Group 10"/>
          <p:cNvGrpSpPr/>
          <p:nvPr/>
        </p:nvGrpSpPr>
        <p:grpSpPr>
          <a:xfrm>
            <a:off x="5341980" y="3091417"/>
            <a:ext cx="1752970" cy="1754326"/>
            <a:chOff x="5315850" y="3130606"/>
            <a:chExt cx="1752970" cy="1754326"/>
          </a:xfrm>
        </p:grpSpPr>
        <p:sp>
          <p:nvSpPr>
            <p:cNvPr id="76" name="TextBox 75"/>
            <p:cNvSpPr txBox="1"/>
            <p:nvPr/>
          </p:nvSpPr>
          <p:spPr>
            <a:xfrm>
              <a:off x="5315850" y="3130606"/>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Amigo/a/ue</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93" name="Picture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9400" y="3217729"/>
              <a:ext cx="1449888" cy="1236452"/>
            </a:xfrm>
            <a:prstGeom prst="rect">
              <a:avLst/>
            </a:prstGeom>
          </p:spPr>
        </p:pic>
      </p:grpSp>
      <p:grpSp>
        <p:nvGrpSpPr>
          <p:cNvPr id="21" name="Group 20"/>
          <p:cNvGrpSpPr/>
          <p:nvPr/>
        </p:nvGrpSpPr>
        <p:grpSpPr>
          <a:xfrm>
            <a:off x="3570589" y="1173903"/>
            <a:ext cx="1675523" cy="1802124"/>
            <a:chOff x="3570589" y="1173903"/>
            <a:chExt cx="1675523" cy="1802124"/>
          </a:xfrm>
        </p:grpSpPr>
        <p:sp>
          <p:nvSpPr>
            <p:cNvPr id="64" name="TextBox 63"/>
            <p:cNvSpPr txBox="1"/>
            <p:nvPr/>
          </p:nvSpPr>
          <p:spPr>
            <a:xfrm>
              <a:off x="3570589" y="1252478"/>
              <a:ext cx="1675523" cy="170688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r>
                <a:rPr lang="es-MX" sz="1700" b="1" i="0" strike="noStrike" cap="none" spc="0" baseline="0">
                  <a:solidFill>
                    <a:srgbClr val="000000"/>
                  </a:solidFill>
                  <a:effectLst/>
                  <a:latin typeface="Tahoma"/>
                  <a:ea typeface="Tahoma"/>
                  <a:cs typeface="Tahoma"/>
                </a:rPr>
                <a:t>Sentimientos románticos</a:t>
              </a:r>
              <a:endParaRPr lang="en-US" sz="1700" b="1">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9407" y="1173903"/>
              <a:ext cx="1405336" cy="1198459"/>
            </a:xfrm>
            <a:prstGeom prst="rect">
              <a:avLst/>
            </a:prstGeom>
          </p:spPr>
        </p:pic>
      </p:grpSp>
      <p:grpSp>
        <p:nvGrpSpPr>
          <p:cNvPr id="20" name="Group 19"/>
          <p:cNvGrpSpPr/>
          <p:nvPr/>
        </p:nvGrpSpPr>
        <p:grpSpPr>
          <a:xfrm>
            <a:off x="10151273" y="1252478"/>
            <a:ext cx="1752970" cy="1754326"/>
            <a:chOff x="8426970" y="1252478"/>
            <a:chExt cx="1752970" cy="1754326"/>
          </a:xfrm>
        </p:grpSpPr>
        <p:sp>
          <p:nvSpPr>
            <p:cNvPr id="82" name="TextBox 81"/>
            <p:cNvSpPr txBox="1"/>
            <p:nvPr/>
          </p:nvSpPr>
          <p:spPr>
            <a:xfrm>
              <a:off x="8426972" y="1252478"/>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Coquetear</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4897" y="1333762"/>
              <a:ext cx="1587367" cy="1353693"/>
            </a:xfrm>
            <a:prstGeom prst="rect">
              <a:avLst/>
            </a:prstGeom>
          </p:spPr>
        </p:pic>
      </p:grpSp>
      <p:grpSp>
        <p:nvGrpSpPr>
          <p:cNvPr id="23" name="Group 22"/>
          <p:cNvGrpSpPr/>
          <p:nvPr/>
        </p:nvGrpSpPr>
        <p:grpSpPr>
          <a:xfrm>
            <a:off x="7066704" y="3089699"/>
            <a:ext cx="1752970" cy="1754326"/>
            <a:chOff x="7066704" y="3089699"/>
            <a:chExt cx="1752970" cy="1754326"/>
          </a:xfrm>
        </p:grpSpPr>
        <p:sp>
          <p:nvSpPr>
            <p:cNvPr id="70" name="TextBox 69"/>
            <p:cNvSpPr txBox="1"/>
            <p:nvPr/>
          </p:nvSpPr>
          <p:spPr>
            <a:xfrm>
              <a:off x="7066706" y="3089699"/>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Halagar</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58838" y="3196325"/>
              <a:ext cx="1374554" cy="1172208"/>
            </a:xfrm>
            <a:prstGeom prst="rect">
              <a:avLst/>
            </a:prstGeom>
          </p:spPr>
        </p:pic>
      </p:grpSp>
      <p:pic>
        <p:nvPicPr>
          <p:cNvPr id="69" name="Picture 68"/>
          <p:cNvPicPr>
            <a:picLocks noChangeAspect="1"/>
          </p:cNvPicPr>
          <p:nvPr/>
        </p:nvPicPr>
        <p:blipFill>
          <a:blip r:embed="rId11"/>
          <a:stretch>
            <a:fillRect/>
          </a:stretch>
        </p:blipFill>
        <p:spPr>
          <a:xfrm>
            <a:off x="5583486" y="1320491"/>
            <a:ext cx="1386348" cy="1118477"/>
          </a:xfrm>
          <a:prstGeom prst="rect">
            <a:avLst/>
          </a:prstGeom>
        </p:spPr>
      </p:pic>
      <p:pic>
        <p:nvPicPr>
          <p:cNvPr id="71" name="Picture 70"/>
          <p:cNvPicPr>
            <a:picLocks noChangeAspect="1"/>
          </p:cNvPicPr>
          <p:nvPr/>
        </p:nvPicPr>
        <p:blipFill>
          <a:blip r:embed="rId12"/>
          <a:stretch>
            <a:fillRect/>
          </a:stretch>
        </p:blipFill>
        <p:spPr>
          <a:xfrm>
            <a:off x="7461575" y="1369774"/>
            <a:ext cx="928600" cy="874554"/>
          </a:xfrm>
          <a:prstGeom prst="rect">
            <a:avLst/>
          </a:prstGeom>
        </p:spPr>
      </p:pic>
      <p:pic>
        <p:nvPicPr>
          <p:cNvPr id="73" name="Picture 72"/>
          <p:cNvPicPr>
            <a:picLocks noChangeAspect="1"/>
          </p:cNvPicPr>
          <p:nvPr/>
        </p:nvPicPr>
        <p:blipFill>
          <a:blip r:embed="rId13"/>
          <a:stretch>
            <a:fillRect/>
          </a:stretch>
        </p:blipFill>
        <p:spPr>
          <a:xfrm>
            <a:off x="9002066" y="1341826"/>
            <a:ext cx="877467" cy="847889"/>
          </a:xfrm>
          <a:prstGeom prst="rect">
            <a:avLst/>
          </a:prstGeom>
        </p:spPr>
      </p:pic>
      <p:pic>
        <p:nvPicPr>
          <p:cNvPr id="72" name="Picture 71"/>
          <p:cNvPicPr>
            <a:picLocks noChangeAspect="1"/>
          </p:cNvPicPr>
          <p:nvPr/>
        </p:nvPicPr>
        <p:blipFill>
          <a:blip r:embed="rId14"/>
          <a:stretch>
            <a:fillRect/>
          </a:stretch>
        </p:blipFill>
        <p:spPr>
          <a:xfrm>
            <a:off x="8289403" y="1782695"/>
            <a:ext cx="887114" cy="853365"/>
          </a:xfrm>
          <a:prstGeom prst="rect">
            <a:avLst/>
          </a:prstGeom>
        </p:spPr>
      </p:pic>
      <p:pic>
        <p:nvPicPr>
          <p:cNvPr id="74" name="Picture 73"/>
          <p:cNvPicPr>
            <a:picLocks noChangeAspect="1"/>
          </p:cNvPicPr>
          <p:nvPr/>
        </p:nvPicPr>
        <p:blipFill>
          <a:blip r:embed="rId1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77" name="TextBox 76">
            <a:extLst>
              <a:ext uri="{FF2B5EF4-FFF2-40B4-BE49-F238E27FC236}">
                <a16:creationId xmlns:a16="http://schemas.microsoft.com/office/drawing/2014/main" id="{66A4F2DB-2660-C641-968C-A9F1DAF54228}"/>
              </a:ext>
            </a:extLst>
          </p:cNvPr>
          <p:cNvSpPr txBox="1"/>
          <p:nvPr/>
        </p:nvSpPr>
        <p:spPr>
          <a:xfrm>
            <a:off x="2386756" y="118443"/>
            <a:ext cx="6174286" cy="646331"/>
          </a:xfrm>
          <a:prstGeom prst="rect">
            <a:avLst/>
          </a:prstGeom>
          <a:solidFill>
            <a:schemeClr val="bg1"/>
          </a:solid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Palabras 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
        <p:nvSpPr>
          <p:cNvPr id="78" name="Rectangle 77">
            <a:extLst>
              <a:ext uri="{FF2B5EF4-FFF2-40B4-BE49-F238E27FC236}">
                <a16:creationId xmlns:a16="http://schemas.microsoft.com/office/drawing/2014/main" id="{4B1CAEA8-4DD5-6F4D-BDDC-786DDB162C57}"/>
              </a:ext>
            </a:extLst>
          </p:cNvPr>
          <p:cNvSpPr/>
          <p:nvPr/>
        </p:nvSpPr>
        <p:spPr>
          <a:xfrm>
            <a:off x="5808429" y="6621481"/>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derechos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79" name="Group 78">
            <a:extLst>
              <a:ext uri="{FF2B5EF4-FFF2-40B4-BE49-F238E27FC236}">
                <a16:creationId xmlns:a16="http://schemas.microsoft.com/office/drawing/2014/main" id="{B89410E9-49A0-644F-905C-99C151815F58}"/>
              </a:ext>
            </a:extLst>
          </p:cNvPr>
          <p:cNvGrpSpPr/>
          <p:nvPr/>
        </p:nvGrpSpPr>
        <p:grpSpPr>
          <a:xfrm>
            <a:off x="5211830" y="4990585"/>
            <a:ext cx="6887774" cy="1612811"/>
            <a:chOff x="5211830" y="4990585"/>
            <a:chExt cx="6887774" cy="1612811"/>
          </a:xfrm>
        </p:grpSpPr>
        <p:sp>
          <p:nvSpPr>
            <p:cNvPr id="80" name="Rectangle 79">
              <a:extLst>
                <a:ext uri="{FF2B5EF4-FFF2-40B4-BE49-F238E27FC236}">
                  <a16:creationId xmlns:a16="http://schemas.microsoft.com/office/drawing/2014/main" id="{9848D463-376A-0B40-A68F-6EC480CFDF46}"/>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1345BCE2-9FE3-2942-AD50-189D85FADCAF}"/>
                </a:ext>
              </a:extLst>
            </p:cNvPr>
            <p:cNvGrpSpPr/>
            <p:nvPr/>
          </p:nvGrpSpPr>
          <p:grpSpPr>
            <a:xfrm>
              <a:off x="5302551" y="5114260"/>
              <a:ext cx="6690725" cy="1346741"/>
              <a:chOff x="5302551" y="5114260"/>
              <a:chExt cx="6690725" cy="1346741"/>
            </a:xfrm>
          </p:grpSpPr>
          <p:grpSp>
            <p:nvGrpSpPr>
              <p:cNvPr id="83" name="Group 82">
                <a:extLst>
                  <a:ext uri="{FF2B5EF4-FFF2-40B4-BE49-F238E27FC236}">
                    <a16:creationId xmlns:a16="http://schemas.microsoft.com/office/drawing/2014/main" id="{81F2372B-490A-5F42-B8C3-ED8206A46E1E}"/>
                  </a:ext>
                </a:extLst>
              </p:cNvPr>
              <p:cNvGrpSpPr/>
              <p:nvPr/>
            </p:nvGrpSpPr>
            <p:grpSpPr>
              <a:xfrm>
                <a:off x="5302551" y="5114260"/>
                <a:ext cx="1380744" cy="1344168"/>
                <a:chOff x="5302551" y="5101197"/>
                <a:chExt cx="1380744" cy="1344168"/>
              </a:xfrm>
            </p:grpSpPr>
            <p:sp>
              <p:nvSpPr>
                <p:cNvPr id="104" name="TextBox 103">
                  <a:extLst>
                    <a:ext uri="{FF2B5EF4-FFF2-40B4-BE49-F238E27FC236}">
                      <a16:creationId xmlns:a16="http://schemas.microsoft.com/office/drawing/2014/main" id="{E6C8660D-5962-104D-AE19-F9D377433733}"/>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05" name="Picture 104">
                  <a:extLst>
                    <a:ext uri="{FF2B5EF4-FFF2-40B4-BE49-F238E27FC236}">
                      <a16:creationId xmlns:a16="http://schemas.microsoft.com/office/drawing/2014/main" id="{5E30395A-FDDF-104B-BE7D-55A7C49CFEB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87" name="Group 86">
                <a:extLst>
                  <a:ext uri="{FF2B5EF4-FFF2-40B4-BE49-F238E27FC236}">
                    <a16:creationId xmlns:a16="http://schemas.microsoft.com/office/drawing/2014/main" id="{339CF4D8-CBA8-1849-ACB2-4E8843088351}"/>
                  </a:ext>
                </a:extLst>
              </p:cNvPr>
              <p:cNvGrpSpPr/>
              <p:nvPr/>
            </p:nvGrpSpPr>
            <p:grpSpPr>
              <a:xfrm>
                <a:off x="6681514" y="5119881"/>
                <a:ext cx="1287311" cy="1341120"/>
                <a:chOff x="6679965" y="5119881"/>
                <a:chExt cx="1260273" cy="1341120"/>
              </a:xfrm>
            </p:grpSpPr>
            <p:sp>
              <p:nvSpPr>
                <p:cNvPr id="102" name="TextBox 101">
                  <a:extLst>
                    <a:ext uri="{FF2B5EF4-FFF2-40B4-BE49-F238E27FC236}">
                      <a16:creationId xmlns:a16="http://schemas.microsoft.com/office/drawing/2014/main" id="{3C7291C9-95E5-0D43-8982-774749583F83}"/>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03" name="Picture 102">
                  <a:extLst>
                    <a:ext uri="{FF2B5EF4-FFF2-40B4-BE49-F238E27FC236}">
                      <a16:creationId xmlns:a16="http://schemas.microsoft.com/office/drawing/2014/main" id="{8E3A82FF-2308-7E44-9B0D-6D4E7431607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89" name="Group 88">
                <a:extLst>
                  <a:ext uri="{FF2B5EF4-FFF2-40B4-BE49-F238E27FC236}">
                    <a16:creationId xmlns:a16="http://schemas.microsoft.com/office/drawing/2014/main" id="{9F83267C-049F-0C4C-B2B7-CF452D0ECA06}"/>
                  </a:ext>
                </a:extLst>
              </p:cNvPr>
              <p:cNvGrpSpPr/>
              <p:nvPr/>
            </p:nvGrpSpPr>
            <p:grpSpPr>
              <a:xfrm>
                <a:off x="7968825" y="5119214"/>
                <a:ext cx="1217753" cy="1341120"/>
                <a:chOff x="7968825" y="5106151"/>
                <a:chExt cx="1217753" cy="1341120"/>
              </a:xfrm>
            </p:grpSpPr>
            <p:sp>
              <p:nvSpPr>
                <p:cNvPr id="100" name="TextBox 99">
                  <a:extLst>
                    <a:ext uri="{FF2B5EF4-FFF2-40B4-BE49-F238E27FC236}">
                      <a16:creationId xmlns:a16="http://schemas.microsoft.com/office/drawing/2014/main" id="{15D51A9A-9F43-244F-9212-FC516795537B}"/>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01" name="Picture 100">
                  <a:extLst>
                    <a:ext uri="{FF2B5EF4-FFF2-40B4-BE49-F238E27FC236}">
                      <a16:creationId xmlns:a16="http://schemas.microsoft.com/office/drawing/2014/main" id="{D50C2BAB-BE41-7647-95C9-D2CFD5E652A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94" name="Group 93">
                <a:extLst>
                  <a:ext uri="{FF2B5EF4-FFF2-40B4-BE49-F238E27FC236}">
                    <a16:creationId xmlns:a16="http://schemas.microsoft.com/office/drawing/2014/main" id="{385C26D8-70B3-B04C-8FF0-BEF7C877E39D}"/>
                  </a:ext>
                </a:extLst>
              </p:cNvPr>
              <p:cNvGrpSpPr/>
              <p:nvPr/>
            </p:nvGrpSpPr>
            <p:grpSpPr>
              <a:xfrm>
                <a:off x="9187233" y="5115260"/>
                <a:ext cx="1362456" cy="1344168"/>
                <a:chOff x="9187233" y="5102197"/>
                <a:chExt cx="1362456" cy="1344168"/>
              </a:xfrm>
            </p:grpSpPr>
            <p:sp>
              <p:nvSpPr>
                <p:cNvPr id="98" name="TextBox 97">
                  <a:extLst>
                    <a:ext uri="{FF2B5EF4-FFF2-40B4-BE49-F238E27FC236}">
                      <a16:creationId xmlns:a16="http://schemas.microsoft.com/office/drawing/2014/main" id="{A1956413-EAE8-D044-8187-C1ED3C7DD279}"/>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99" name="Picture 98">
                  <a:extLst>
                    <a:ext uri="{FF2B5EF4-FFF2-40B4-BE49-F238E27FC236}">
                      <a16:creationId xmlns:a16="http://schemas.microsoft.com/office/drawing/2014/main" id="{B0A29ACB-FAD3-9440-97DD-D298C89B492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95" name="Group 94">
                <a:extLst>
                  <a:ext uri="{FF2B5EF4-FFF2-40B4-BE49-F238E27FC236}">
                    <a16:creationId xmlns:a16="http://schemas.microsoft.com/office/drawing/2014/main" id="{7524046B-8AA3-9943-B182-8D211FB971F9}"/>
                  </a:ext>
                </a:extLst>
              </p:cNvPr>
              <p:cNvGrpSpPr/>
              <p:nvPr/>
            </p:nvGrpSpPr>
            <p:grpSpPr>
              <a:xfrm>
                <a:off x="10548524" y="5114862"/>
                <a:ext cx="1444752" cy="1344168"/>
                <a:chOff x="10548524" y="5101799"/>
                <a:chExt cx="1444752" cy="1344168"/>
              </a:xfrm>
            </p:grpSpPr>
            <p:sp>
              <p:nvSpPr>
                <p:cNvPr id="96" name="TextBox 95">
                  <a:extLst>
                    <a:ext uri="{FF2B5EF4-FFF2-40B4-BE49-F238E27FC236}">
                      <a16:creationId xmlns:a16="http://schemas.microsoft.com/office/drawing/2014/main" id="{0499819D-B1A9-0548-8325-C208779BA4C9}"/>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97" name="Picture 96">
                  <a:extLst>
                    <a:ext uri="{FF2B5EF4-FFF2-40B4-BE49-F238E27FC236}">
                      <a16:creationId xmlns:a16="http://schemas.microsoft.com/office/drawing/2014/main" id="{990F75D9-7EC0-7649-8BAA-1498C0E5B0C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grpSp>
        <p:nvGrpSpPr>
          <p:cNvPr id="106" name="Group 105">
            <a:extLst>
              <a:ext uri="{FF2B5EF4-FFF2-40B4-BE49-F238E27FC236}">
                <a16:creationId xmlns:a16="http://schemas.microsoft.com/office/drawing/2014/main" id="{8E0BFD75-E496-8D45-AFE0-E29A61CBF4BC}"/>
              </a:ext>
            </a:extLst>
          </p:cNvPr>
          <p:cNvGrpSpPr/>
          <p:nvPr/>
        </p:nvGrpSpPr>
        <p:grpSpPr>
          <a:xfrm>
            <a:off x="26035" y="3334700"/>
            <a:ext cx="1580866" cy="1831271"/>
            <a:chOff x="22860" y="3128960"/>
            <a:chExt cx="1580866" cy="1831271"/>
          </a:xfrm>
        </p:grpSpPr>
        <p:sp>
          <p:nvSpPr>
            <p:cNvPr id="107" name="TextBox 106">
              <a:extLst>
                <a:ext uri="{FF2B5EF4-FFF2-40B4-BE49-F238E27FC236}">
                  <a16:creationId xmlns:a16="http://schemas.microsoft.com/office/drawing/2014/main" id="{78E730EB-EC65-5D4D-B2DE-D48FCD20974A}"/>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108" name="Picture 107">
              <a:extLst>
                <a:ext uri="{FF2B5EF4-FFF2-40B4-BE49-F238E27FC236}">
                  <a16:creationId xmlns:a16="http://schemas.microsoft.com/office/drawing/2014/main" id="{5FA66FE7-C65D-3E49-BE58-9F5AD50BEEE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109" name="Group 108">
            <a:extLst>
              <a:ext uri="{FF2B5EF4-FFF2-40B4-BE49-F238E27FC236}">
                <a16:creationId xmlns:a16="http://schemas.microsoft.com/office/drawing/2014/main" id="{CFA84AF0-F2CE-1247-AB99-45CCA6EA0A9B}"/>
              </a:ext>
            </a:extLst>
          </p:cNvPr>
          <p:cNvGrpSpPr/>
          <p:nvPr/>
        </p:nvGrpSpPr>
        <p:grpSpPr>
          <a:xfrm>
            <a:off x="32485" y="2037955"/>
            <a:ext cx="1579013" cy="1295743"/>
            <a:chOff x="22860" y="1832215"/>
            <a:chExt cx="1579013" cy="1288137"/>
          </a:xfrm>
        </p:grpSpPr>
        <p:sp>
          <p:nvSpPr>
            <p:cNvPr id="110" name="TextBox 109">
              <a:extLst>
                <a:ext uri="{FF2B5EF4-FFF2-40B4-BE49-F238E27FC236}">
                  <a16:creationId xmlns:a16="http://schemas.microsoft.com/office/drawing/2014/main" id="{9272B273-62BF-5040-80DA-6CB2F417D1C4}"/>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111" name="Picture 110">
              <a:extLst>
                <a:ext uri="{FF2B5EF4-FFF2-40B4-BE49-F238E27FC236}">
                  <a16:creationId xmlns:a16="http://schemas.microsoft.com/office/drawing/2014/main" id="{1454A486-E165-7347-A5F4-8FDAA914BF7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112" name="Group 111">
            <a:extLst>
              <a:ext uri="{FF2B5EF4-FFF2-40B4-BE49-F238E27FC236}">
                <a16:creationId xmlns:a16="http://schemas.microsoft.com/office/drawing/2014/main" id="{BE1414B8-E9FE-A947-8CFC-D5A5C3CB5F65}"/>
              </a:ext>
            </a:extLst>
          </p:cNvPr>
          <p:cNvGrpSpPr/>
          <p:nvPr/>
        </p:nvGrpSpPr>
        <p:grpSpPr>
          <a:xfrm>
            <a:off x="1610201" y="2037869"/>
            <a:ext cx="1545336" cy="1298448"/>
            <a:chOff x="1655921" y="1843079"/>
            <a:chExt cx="1552076" cy="1286794"/>
          </a:xfrm>
        </p:grpSpPr>
        <p:sp>
          <p:nvSpPr>
            <p:cNvPr id="113" name="TextBox 112">
              <a:extLst>
                <a:ext uri="{FF2B5EF4-FFF2-40B4-BE49-F238E27FC236}">
                  <a16:creationId xmlns:a16="http://schemas.microsoft.com/office/drawing/2014/main" id="{C0F0A633-377E-814E-94EE-8658A4B096BC}"/>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114" name="Picture 113">
              <a:extLst>
                <a:ext uri="{FF2B5EF4-FFF2-40B4-BE49-F238E27FC236}">
                  <a16:creationId xmlns:a16="http://schemas.microsoft.com/office/drawing/2014/main" id="{52E66750-1A57-D144-A8BC-BE523AC3975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115" name="Group 114">
            <a:extLst>
              <a:ext uri="{FF2B5EF4-FFF2-40B4-BE49-F238E27FC236}">
                <a16:creationId xmlns:a16="http://schemas.microsoft.com/office/drawing/2014/main" id="{5C693033-B2BC-1942-8E05-ABD939192D30}"/>
              </a:ext>
            </a:extLst>
          </p:cNvPr>
          <p:cNvGrpSpPr/>
          <p:nvPr/>
        </p:nvGrpSpPr>
        <p:grpSpPr>
          <a:xfrm>
            <a:off x="1617444" y="5176828"/>
            <a:ext cx="1543050" cy="1665878"/>
            <a:chOff x="1663164" y="4971088"/>
            <a:chExt cx="1543050" cy="1569660"/>
          </a:xfrm>
        </p:grpSpPr>
        <p:sp>
          <p:nvSpPr>
            <p:cNvPr id="116" name="TextBox 115">
              <a:extLst>
                <a:ext uri="{FF2B5EF4-FFF2-40B4-BE49-F238E27FC236}">
                  <a16:creationId xmlns:a16="http://schemas.microsoft.com/office/drawing/2014/main" id="{1054091F-0CAE-1A45-A176-97EA777C1B3E}"/>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117" name="Picture 116">
              <a:extLst>
                <a:ext uri="{FF2B5EF4-FFF2-40B4-BE49-F238E27FC236}">
                  <a16:creationId xmlns:a16="http://schemas.microsoft.com/office/drawing/2014/main" id="{8303F900-5103-004F-8353-FE7201379C1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118" name="Group 117">
            <a:extLst>
              <a:ext uri="{FF2B5EF4-FFF2-40B4-BE49-F238E27FC236}">
                <a16:creationId xmlns:a16="http://schemas.microsoft.com/office/drawing/2014/main" id="{3154170E-A41D-CE43-913A-0BAD92AF10CF}"/>
              </a:ext>
            </a:extLst>
          </p:cNvPr>
          <p:cNvGrpSpPr/>
          <p:nvPr/>
        </p:nvGrpSpPr>
        <p:grpSpPr>
          <a:xfrm>
            <a:off x="26670" y="5173020"/>
            <a:ext cx="1581912" cy="1682496"/>
            <a:chOff x="38100" y="4967279"/>
            <a:chExt cx="1578104" cy="1631555"/>
          </a:xfrm>
        </p:grpSpPr>
        <p:sp>
          <p:nvSpPr>
            <p:cNvPr id="119" name="TextBox 118">
              <a:extLst>
                <a:ext uri="{FF2B5EF4-FFF2-40B4-BE49-F238E27FC236}">
                  <a16:creationId xmlns:a16="http://schemas.microsoft.com/office/drawing/2014/main" id="{EF273E4A-CE11-3E4A-92AD-7FAC43E6C0A4}"/>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120" name="Picture 119">
              <a:extLst>
                <a:ext uri="{FF2B5EF4-FFF2-40B4-BE49-F238E27FC236}">
                  <a16:creationId xmlns:a16="http://schemas.microsoft.com/office/drawing/2014/main" id="{93233A5B-A39E-E34C-96DD-ABFD4628446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121" name="Group 120">
            <a:extLst>
              <a:ext uri="{FF2B5EF4-FFF2-40B4-BE49-F238E27FC236}">
                <a16:creationId xmlns:a16="http://schemas.microsoft.com/office/drawing/2014/main" id="{104983EC-83FB-8E43-8B39-D9D9CD491018}"/>
              </a:ext>
            </a:extLst>
          </p:cNvPr>
          <p:cNvGrpSpPr/>
          <p:nvPr/>
        </p:nvGrpSpPr>
        <p:grpSpPr>
          <a:xfrm>
            <a:off x="1616050" y="3329933"/>
            <a:ext cx="1536494" cy="1854641"/>
            <a:chOff x="1661769" y="3124193"/>
            <a:chExt cx="1554555" cy="1831271"/>
          </a:xfrm>
        </p:grpSpPr>
        <p:sp>
          <p:nvSpPr>
            <p:cNvPr id="122" name="TextBox 121">
              <a:extLst>
                <a:ext uri="{FF2B5EF4-FFF2-40B4-BE49-F238E27FC236}">
                  <a16:creationId xmlns:a16="http://schemas.microsoft.com/office/drawing/2014/main" id="{9E7BF142-FEFE-F04A-A417-30407CDE9285}"/>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23" name="Picture 122">
              <a:extLst>
                <a:ext uri="{FF2B5EF4-FFF2-40B4-BE49-F238E27FC236}">
                  <a16:creationId xmlns:a16="http://schemas.microsoft.com/office/drawing/2014/main" id="{D2C1C2EE-C8E4-5B41-9A40-34BB908234E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24" name="Group 123">
            <a:extLst>
              <a:ext uri="{FF2B5EF4-FFF2-40B4-BE49-F238E27FC236}">
                <a16:creationId xmlns:a16="http://schemas.microsoft.com/office/drawing/2014/main" id="{5A29BF22-9B8B-7743-942B-7B7759097A32}"/>
              </a:ext>
            </a:extLst>
          </p:cNvPr>
          <p:cNvGrpSpPr/>
          <p:nvPr/>
        </p:nvGrpSpPr>
        <p:grpSpPr>
          <a:xfrm>
            <a:off x="3154897" y="5173018"/>
            <a:ext cx="2027982" cy="1669688"/>
            <a:chOff x="3257767" y="5236680"/>
            <a:chExt cx="1824232" cy="1544337"/>
          </a:xfrm>
        </p:grpSpPr>
        <p:sp>
          <p:nvSpPr>
            <p:cNvPr id="125" name="TextBox 124">
              <a:extLst>
                <a:ext uri="{FF2B5EF4-FFF2-40B4-BE49-F238E27FC236}">
                  <a16:creationId xmlns:a16="http://schemas.microsoft.com/office/drawing/2014/main" id="{44CCF7CC-18D2-2244-A9CB-0DA8874BD9A9}"/>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26" name="Picture 125">
              <a:extLst>
                <a:ext uri="{FF2B5EF4-FFF2-40B4-BE49-F238E27FC236}">
                  <a16:creationId xmlns:a16="http://schemas.microsoft.com/office/drawing/2014/main" id="{C2BA5F72-D256-A84C-8842-3823EE4337B6}"/>
                </a:ext>
              </a:extLst>
            </p:cNvPr>
            <p:cNvPicPr>
              <a:picLocks noChangeAspect="1"/>
            </p:cNvPicPr>
            <p:nvPr/>
          </p:nvPicPr>
          <p:blipFill>
            <a:blip r:embed="rId27">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3403535" cy="6858000"/>
            <a:chOff x="0" y="0"/>
            <a:chExt cx="13403535"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9033987" y="1236639"/>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Orientación sexual</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394033" y="2404900"/>
              <a:ext cx="5639956"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Coquetear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102716" y="4704277"/>
              <a:ext cx="384706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Halagos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03591" y="359699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4"/>
            <a:stretch>
              <a:fillRect/>
            </a:stretch>
          </p:blipFill>
          <p:spPr>
            <a:xfrm>
              <a:off x="6491218" y="920256"/>
              <a:ext cx="928600" cy="874554"/>
            </a:xfrm>
            <a:prstGeom prst="rect">
              <a:avLst/>
            </a:prstGeom>
          </p:spPr>
        </p:pic>
        <p:pic>
          <p:nvPicPr>
            <p:cNvPr id="15" name="Picture 14"/>
            <p:cNvPicPr>
              <a:picLocks noChangeAspect="1"/>
            </p:cNvPicPr>
            <p:nvPr/>
          </p:nvPicPr>
          <p:blipFill>
            <a:blip r:embed="rId5"/>
            <a:stretch>
              <a:fillRect/>
            </a:stretch>
          </p:blipFill>
          <p:spPr>
            <a:xfrm>
              <a:off x="8031709" y="892308"/>
              <a:ext cx="877467" cy="847889"/>
            </a:xfrm>
            <a:prstGeom prst="rect">
              <a:avLst/>
            </a:prstGeom>
          </p:spPr>
        </p:pic>
        <p:pic>
          <p:nvPicPr>
            <p:cNvPr id="16" name="Picture 15"/>
            <p:cNvPicPr>
              <a:picLocks noChangeAspect="1"/>
            </p:cNvPicPr>
            <p:nvPr/>
          </p:nvPicPr>
          <p:blipFill>
            <a:blip r:embed="rId6"/>
            <a:stretch>
              <a:fillRect/>
            </a:stretch>
          </p:blipFill>
          <p:spPr>
            <a:xfrm>
              <a:off x="7319046" y="1333177"/>
              <a:ext cx="887114" cy="853365"/>
            </a:xfrm>
            <a:prstGeom prst="rect">
              <a:avLst/>
            </a:prstGeom>
          </p:spPr>
        </p:pic>
        <p:pic>
          <p:nvPicPr>
            <p:cNvPr id="17" name="Picture 2" descr="10c4df21-116c-4b89-9084-ce920160f32f@namprd16"/>
            <p:cNvPicPr>
              <a:picLocks noChangeAspect="1" noChangeArrowheads="1"/>
            </p:cNvPicPr>
            <p:nvPr/>
          </p:nvPicPr>
          <p:blipFill>
            <a:blip r:embed="rId7">
              <a:extLst>
                <a:ext uri="{28A0092B-C50C-407E-A947-70E740481C1C}">
                  <a14:useLocalDpi xmlns:a14="http://schemas.microsoft.com/office/drawing/2010/main" val="0"/>
                </a:ext>
              </a:extLst>
            </a:blip>
            <a:srcRect r="61708"/>
            <a:stretch>
              <a:fillRect/>
            </a:stretch>
          </p:blipFill>
          <p:spPr bwMode="auto">
            <a:xfrm>
              <a:off x="2338535" y="1845279"/>
              <a:ext cx="1143036" cy="166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8"/>
            <a:stretch>
              <a:fillRect/>
            </a:stretch>
          </p:blipFill>
          <p:spPr>
            <a:xfrm>
              <a:off x="2374035" y="3356829"/>
              <a:ext cx="1694056" cy="1186374"/>
            </a:xfrm>
            <a:prstGeom prst="rect">
              <a:avLst/>
            </a:prstGeom>
          </p:spPr>
        </p:pic>
        <p:pic>
          <p:nvPicPr>
            <p:cNvPr id="19" name="Picture 2" descr="22e3e0bf-1367-4763-9a79-1d3dc0b27bb2@namprd1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142197" y="5081450"/>
              <a:ext cx="2946677" cy="16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40400f57-8b90-4acf-8720-259b873ed697@namprd1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flipH="1">
              <a:off x="1874097" y="4528171"/>
              <a:ext cx="2125191" cy="12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Callout 20"/>
            <p:cNvSpPr/>
            <p:nvPr/>
          </p:nvSpPr>
          <p:spPr>
            <a:xfrm>
              <a:off x="3335867" y="4578890"/>
              <a:ext cx="805253" cy="420396"/>
            </a:xfrm>
            <a:prstGeom prst="wedgeEllipseCallout">
              <a:avLst>
                <a:gd name="adj1" fmla="val -60597"/>
                <a:gd name="adj2" fmla="val 922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379413" y="976625"/>
            <a:ext cx="1452282" cy="1246094"/>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430669" y="2028381"/>
            <a:ext cx="1452282" cy="1246094"/>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480872" y="3100366"/>
            <a:ext cx="1452282" cy="1246094"/>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515274" y="4152122"/>
            <a:ext cx="1452282" cy="1246094"/>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9" name="TextBox 28">
            <a:extLst>
              <a:ext uri="{FF2B5EF4-FFF2-40B4-BE49-F238E27FC236}">
                <a16:creationId xmlns:a16="http://schemas.microsoft.com/office/drawing/2014/main" id="{41583C79-5937-BD46-055A-D69DE99279E2}"/>
              </a:ext>
            </a:extLst>
          </p:cNvPr>
          <p:cNvSpPr txBox="1"/>
          <p:nvPr/>
        </p:nvSpPr>
        <p:spPr>
          <a:xfrm>
            <a:off x="8909176" y="5222437"/>
            <a:ext cx="2478295"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Practicar halagar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0" name="Footer Placeholder 3">
            <a:extLst>
              <a:ext uri="{FF2B5EF4-FFF2-40B4-BE49-F238E27FC236}">
                <a16:creationId xmlns:a16="http://schemas.microsoft.com/office/drawing/2014/main" id="{089FB5EC-B428-7B44-AA49-9CE77D25794B}"/>
              </a:ext>
            </a:extLst>
          </p:cNvPr>
          <p:cNvSpPr txBox="1"/>
          <p:nvPr/>
        </p:nvSpPr>
        <p:spPr>
          <a:xfrm>
            <a:off x="8902119" y="651342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1" name="TextBox 30">
            <a:extLst>
              <a:ext uri="{FF2B5EF4-FFF2-40B4-BE49-F238E27FC236}">
                <a16:creationId xmlns:a16="http://schemas.microsoft.com/office/drawing/2014/main" id="{47E3D93B-E1C9-184F-A660-9AEAEFFA40E7}"/>
              </a:ext>
            </a:extLst>
          </p:cNvPr>
          <p:cNvSpPr txBox="1"/>
          <p:nvPr/>
        </p:nvSpPr>
        <p:spPr>
          <a:xfrm>
            <a:off x="1866512" y="162910"/>
            <a:ext cx="466785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52963367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962" y="-68651"/>
            <a:ext cx="7961217" cy="1325563"/>
          </a:xfrm>
        </p:spPr>
        <p:txBody>
          <a:bodyPr>
            <a:normAutofit/>
          </a:bodyPr>
          <a:lstStyle/>
          <a:p>
            <a:r>
              <a:rPr lang="es-MX" sz="5400" b="1" i="0" strike="noStrike" cap="none" spc="0" baseline="0" dirty="0">
                <a:solidFill>
                  <a:srgbClr val="000000"/>
                </a:solidFill>
                <a:effectLst/>
                <a:latin typeface="Tahoma"/>
                <a:ea typeface="Tahoma"/>
                <a:cs typeface="Tahoma"/>
              </a:rPr>
              <a:t>Practicar halagar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0"/>
            <a:ext cx="2026025" cy="1613647"/>
          </a:xfrm>
          <a:prstGeom prst="rect">
            <a:avLst/>
          </a:prstGeom>
        </p:spPr>
      </p:pic>
      <p:pic>
        <p:nvPicPr>
          <p:cNvPr id="7" name="Picture 2" descr="22e3e0bf-1367-4763-9a79-1d3dc0b27bb2@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17502" y="1457493"/>
            <a:ext cx="9580213" cy="50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p:cNvSpPr/>
          <p:nvPr/>
        </p:nvSpPr>
        <p:spPr>
          <a:xfrm rot="17016434">
            <a:off x="3347007" y="896223"/>
            <a:ext cx="1106367" cy="1434846"/>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rot="15195794">
            <a:off x="946909" y="1541072"/>
            <a:ext cx="1165879" cy="1582453"/>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p:cNvSpPr/>
          <p:nvPr/>
        </p:nvSpPr>
        <p:spPr>
          <a:xfrm rot="17016434">
            <a:off x="5816381" y="949866"/>
            <a:ext cx="1078164" cy="1370185"/>
          </a:xfrm>
          <a:prstGeom prst="wedgeEllipseCallout">
            <a:avLst>
              <a:gd name="adj1" fmla="val -30822"/>
              <a:gd name="adj2" fmla="val 59885"/>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rot="3462700">
            <a:off x="9687353" y="1329909"/>
            <a:ext cx="1444096" cy="1562117"/>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4" name="Footer Placeholder 3">
            <a:extLst>
              <a:ext uri="{FF2B5EF4-FFF2-40B4-BE49-F238E27FC236}">
                <a16:creationId xmlns:a16="http://schemas.microsoft.com/office/drawing/2014/main" id="{5766FFBD-9490-794D-A60A-851FC38DB166}"/>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24319646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290" y="5570"/>
            <a:ext cx="6942124" cy="1122837"/>
          </a:xfrm>
        </p:spPr>
        <p:txBody>
          <a:bodyPr>
            <a:normAutofit fontScale="90000"/>
          </a:bodyPr>
          <a:lstStyle/>
          <a:p>
            <a:r>
              <a:rPr lang="es-MX" sz="5400" b="1" i="0" strike="noStrike" cap="none" spc="0" baseline="0" dirty="0">
                <a:solidFill>
                  <a:srgbClr val="000000"/>
                </a:solidFill>
                <a:effectLst/>
                <a:latin typeface="Tahoma"/>
                <a:ea typeface="Tahoma"/>
                <a:cs typeface="Tahoma"/>
              </a:rPr>
              <a:t>Pasos para coquetear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574950" y="899748"/>
            <a:ext cx="7401759" cy="5970865"/>
          </a:xfrm>
          <a:prstGeom prst="rect">
            <a:avLst/>
          </a:prstGeom>
        </p:spPr>
        <p:txBody>
          <a:bodyPr wrap="square">
            <a:spAutoFit/>
          </a:bodyPr>
          <a:lstStyle/>
          <a:p>
            <a:pPr marL="457200" indent="-457200" fontAlgn="base">
              <a:buFont typeface="+mj-lt"/>
              <a:buAutoNum type="arabicPeriod"/>
            </a:pPr>
            <a:r>
              <a:rPr lang="es-MX" sz="2800" b="1" i="0" strike="noStrike" cap="none" spc="0" baseline="0" dirty="0">
                <a:solidFill>
                  <a:srgbClr val="000000"/>
                </a:solidFill>
                <a:effectLst/>
                <a:latin typeface="Tahoma"/>
                <a:ea typeface="Tahoma"/>
                <a:cs typeface="Tahoma"/>
              </a:rPr>
              <a:t>La persona debe estar en sus círculos de personas que conoce (amarillo) o de personas en quienes confía (verde).</a:t>
            </a:r>
          </a:p>
          <a:p>
            <a:pPr fontAlgn="base"/>
            <a:endParaRPr lang="en-US"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fontAlgn="base"/>
            <a:r>
              <a:rPr lang="es-MX" sz="2800" b="1" i="0" strike="noStrike" cap="none" spc="0" baseline="0" dirty="0">
                <a:solidFill>
                  <a:srgbClr val="000000"/>
                </a:solidFill>
                <a:effectLst/>
                <a:latin typeface="Tahoma"/>
                <a:ea typeface="Tahoma"/>
                <a:cs typeface="Tahoma"/>
              </a:rPr>
              <a:t>2. Mire a los ojos y sonríe.</a:t>
            </a:r>
          </a:p>
          <a:p>
            <a:pPr fontAlgn="base"/>
            <a:endPar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fontAlgn="base"/>
            <a:r>
              <a:rPr lang="es-MX" sz="2800" b="1" i="0" strike="noStrike" cap="none" spc="0" baseline="0" dirty="0">
                <a:solidFill>
                  <a:srgbClr val="000000"/>
                </a:solidFill>
                <a:effectLst/>
                <a:latin typeface="Tahoma"/>
                <a:ea typeface="Tahoma"/>
                <a:cs typeface="Tahoma"/>
              </a:rPr>
              <a:t>3. Halague a la persona.</a:t>
            </a:r>
          </a:p>
          <a:p>
            <a:pPr fontAlgn="base"/>
            <a:endPar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fontAlgn="base"/>
            <a:r>
              <a:rPr lang="es-MX" sz="2800" b="1" i="0" strike="noStrike" cap="none" spc="0" baseline="0" dirty="0">
                <a:solidFill>
                  <a:srgbClr val="000000"/>
                </a:solidFill>
                <a:effectLst/>
                <a:latin typeface="Tahoma"/>
                <a:ea typeface="Tahoma"/>
                <a:cs typeface="Tahoma"/>
              </a:rPr>
              <a:t>4. Observe su lenguaje corporal.</a:t>
            </a:r>
          </a:p>
          <a:p>
            <a:pPr marL="800100" lvl="1" indent="-342900" fontAlgn="base">
              <a:buFont typeface="Arial" panose="020B0604020202020204" pitchFamily="34" charset="0"/>
              <a:buChar char="•"/>
            </a:pPr>
            <a:r>
              <a:rPr lang="es-MX" sz="2800" b="1" i="0" strike="noStrike" cap="none" spc="0" baseline="0" dirty="0">
                <a:solidFill>
                  <a:srgbClr val="000000"/>
                </a:solidFill>
                <a:effectLst/>
                <a:latin typeface="Tahoma"/>
                <a:ea typeface="Tahoma"/>
                <a:cs typeface="Tahoma"/>
              </a:rPr>
              <a:t>Si sonríe, continúe hablando.</a:t>
            </a:r>
          </a:p>
          <a:p>
            <a:pPr marL="800100" lvl="1" indent="-342900" fontAlgn="base">
              <a:buFont typeface="Arial" panose="020B0604020202020204" pitchFamily="34" charset="0"/>
              <a:buChar char="•"/>
            </a:pPr>
            <a:r>
              <a:rPr lang="es-MX" sz="2800" b="1" i="0" strike="noStrike" cap="none" spc="0" baseline="0" dirty="0">
                <a:solidFill>
                  <a:srgbClr val="000000"/>
                </a:solidFill>
                <a:effectLst/>
                <a:latin typeface="Tahoma"/>
                <a:ea typeface="Tahoma"/>
                <a:cs typeface="Tahoma"/>
              </a:rPr>
              <a:t>Si no sonríe, retírese y dele espacio.</a:t>
            </a:r>
          </a:p>
          <a:p>
            <a:pPr marL="800100" lvl="1" indent="-342900" fontAlgn="base">
              <a:buFont typeface="Arial" panose="020B0604020202020204" pitchFamily="34" charset="0"/>
              <a:buChar char="•"/>
            </a:pPr>
            <a:r>
              <a:rPr lang="es-MX" sz="2800" b="1" i="0" strike="noStrike" cap="none" spc="0" baseline="0" dirty="0">
                <a:solidFill>
                  <a:srgbClr val="000000"/>
                </a:solidFill>
                <a:effectLst/>
                <a:latin typeface="Tahoma"/>
                <a:ea typeface="Tahoma"/>
                <a:cs typeface="Tahoma"/>
              </a:rPr>
              <a:t>Si no está seguro/a/e, ¡puede preguntarle!</a:t>
            </a:r>
            <a:endParaRPr lang="en-US" sz="2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0"/>
            <a:ext cx="1886133" cy="1502229"/>
          </a:xfrm>
          <a:prstGeom prst="rect">
            <a:avLst/>
          </a:prstGeom>
        </p:spPr>
      </p:pic>
      <p:grpSp>
        <p:nvGrpSpPr>
          <p:cNvPr id="32" name="Group 31"/>
          <p:cNvGrpSpPr/>
          <p:nvPr/>
        </p:nvGrpSpPr>
        <p:grpSpPr>
          <a:xfrm>
            <a:off x="8783288" y="721772"/>
            <a:ext cx="2784046" cy="1524200"/>
            <a:chOff x="8641325" y="674956"/>
            <a:chExt cx="3330535" cy="1877381"/>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1325" y="674956"/>
              <a:ext cx="3330535" cy="1877381"/>
            </a:xfrm>
            <a:prstGeom prst="rect">
              <a:avLst/>
            </a:prstGeom>
          </p:spPr>
        </p:pic>
        <p:cxnSp>
          <p:nvCxnSpPr>
            <p:cNvPr id="11" name="Straight Arrow Connector 10"/>
            <p:cNvCxnSpPr/>
            <p:nvPr/>
          </p:nvCxnSpPr>
          <p:spPr>
            <a:xfrm>
              <a:off x="9634399" y="1390692"/>
              <a:ext cx="913102" cy="156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634399" y="1613646"/>
              <a:ext cx="132533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l="36043" r="41824" b="65068"/>
          <a:stretch>
            <a:fillRect/>
          </a:stretch>
        </p:blipFill>
        <p:spPr>
          <a:xfrm>
            <a:off x="9247283" y="1954821"/>
            <a:ext cx="1807358" cy="1604232"/>
          </a:xfrm>
          <a:prstGeom prst="rect">
            <a:avLst/>
          </a:prstGeom>
        </p:spPr>
      </p:pic>
      <p:cxnSp>
        <p:nvCxnSpPr>
          <p:cNvPr id="28" name="Straight Arrow Connector 27"/>
          <p:cNvCxnSpPr/>
          <p:nvPr/>
        </p:nvCxnSpPr>
        <p:spPr>
          <a:xfrm flipH="1" flipV="1">
            <a:off x="10489402" y="2613426"/>
            <a:ext cx="1071978" cy="859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6"/>
          <a:srcRect r="74422" b="53313"/>
          <a:stretch>
            <a:fillRect/>
          </a:stretch>
        </p:blipFill>
        <p:spPr>
          <a:xfrm>
            <a:off x="8154807" y="2060471"/>
            <a:ext cx="1092476" cy="1123097"/>
          </a:xfrm>
          <a:prstGeom prst="rect">
            <a:avLst/>
          </a:prstGeom>
        </p:spPr>
      </p:pic>
      <p:sp>
        <p:nvSpPr>
          <p:cNvPr id="34" name="Rectangle 33"/>
          <p:cNvSpPr/>
          <p:nvPr/>
        </p:nvSpPr>
        <p:spPr>
          <a:xfrm>
            <a:off x="1847371" y="988692"/>
            <a:ext cx="679268" cy="6331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860007" y="2573420"/>
            <a:ext cx="679268" cy="6331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847371" y="3493885"/>
            <a:ext cx="679268" cy="6331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44773" y="4441831"/>
            <a:ext cx="679268" cy="6331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791030" y="719040"/>
            <a:ext cx="1161429" cy="996535"/>
          </a:xfrm>
          <a:prstGeom prst="rect">
            <a:avLst/>
          </a:prstGeom>
        </p:spPr>
      </p:pic>
      <p:pic>
        <p:nvPicPr>
          <p:cNvPr id="39" name="Picture 38"/>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777243" y="2308214"/>
            <a:ext cx="1161429" cy="996535"/>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777243" y="3223988"/>
            <a:ext cx="1161429" cy="996535"/>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777243" y="4172612"/>
            <a:ext cx="1161429" cy="996535"/>
          </a:xfrm>
          <a:prstGeom prst="rect">
            <a:avLst/>
          </a:prstGeom>
        </p:spPr>
      </p:pic>
      <p:pic>
        <p:nvPicPr>
          <p:cNvPr id="42" name="Picture 2" descr="10c4df21-116c-4b89-9084-ce920160f32f@namprd16"/>
          <p:cNvPicPr>
            <a:picLocks noChangeAspect="1" noChangeArrowheads="1"/>
          </p:cNvPicPr>
          <p:nvPr/>
        </p:nvPicPr>
        <p:blipFill>
          <a:blip r:embed="rId8" cstate="print">
            <a:extLst>
              <a:ext uri="{28A0092B-C50C-407E-A947-70E740481C1C}">
                <a14:useLocalDpi xmlns:a14="http://schemas.microsoft.com/office/drawing/2010/main" val="0"/>
              </a:ext>
            </a:extLst>
          </a:blip>
          <a:srcRect l="44837" r="16825"/>
          <a:stretch>
            <a:fillRect/>
          </a:stretch>
        </p:blipFill>
        <p:spPr bwMode="auto">
          <a:xfrm>
            <a:off x="10041332" y="3849627"/>
            <a:ext cx="1818498" cy="263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Oval Callout 42"/>
          <p:cNvSpPr/>
          <p:nvPr/>
        </p:nvSpPr>
        <p:spPr>
          <a:xfrm rot="15563416">
            <a:off x="8987487" y="3701366"/>
            <a:ext cx="1143735" cy="1214490"/>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9003986" y="4030001"/>
            <a:ext cx="1171325" cy="707886"/>
          </a:xfrm>
          <a:prstGeom prst="rect">
            <a:avLst/>
          </a:prstGeom>
          <a:noFill/>
        </p:spPr>
        <p:txBody>
          <a:bodyPr wrap="square" rtlCol="0">
            <a:spAutoFit/>
          </a:bodyPr>
          <a:lstStyle/>
          <a:p>
            <a:pPr algn="ctr"/>
            <a:r>
              <a:rPr lang="es-MX" sz="2000" b="0" i="0" strike="noStrike" cap="none" spc="0" baseline="0" dirty="0">
                <a:solidFill>
                  <a:srgbClr val="000000"/>
                </a:solidFill>
                <a:effectLst/>
                <a:latin typeface="Smoothy" pitchFamily="2" charset="77"/>
                <a:ea typeface="Tahoma"/>
                <a:cs typeface="Tahoma"/>
              </a:rPr>
              <a:t>¡Qué padre </a:t>
            </a:r>
          </a:p>
          <a:p>
            <a:pPr algn="ctr"/>
            <a:r>
              <a:rPr lang="es-MX" sz="2000" b="0" i="0" strike="noStrike" cap="none" spc="0" baseline="0" dirty="0">
                <a:solidFill>
                  <a:srgbClr val="000000"/>
                </a:solidFill>
                <a:effectLst/>
                <a:latin typeface="Smoothy" pitchFamily="2" charset="77"/>
                <a:ea typeface="Tahoma"/>
                <a:cs typeface="Tahoma"/>
              </a:rPr>
              <a:t>estilo!</a:t>
            </a:r>
            <a:endParaRPr lang="en-US" sz="2000" dirty="0">
              <a:latin typeface="Smoothy" pitchFamily="2" charset="77"/>
              <a:ea typeface="Tahoma" panose="020B0604030504040204" pitchFamily="34" charset="0"/>
              <a:cs typeface="Tahoma" panose="020B0604030504040204" pitchFamily="34" charset="0"/>
            </a:endParaRPr>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7" name="Footer Placeholder 3">
            <a:extLst>
              <a:ext uri="{FF2B5EF4-FFF2-40B4-BE49-F238E27FC236}">
                <a16:creationId xmlns:a16="http://schemas.microsoft.com/office/drawing/2014/main" id="{55BCAC96-2EED-A046-9A52-E64963F6F6FB}"/>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21484739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1F62CC8-9A9D-8847-8A21-DBCDD6AEA230}"/>
              </a:ext>
            </a:extLst>
          </p:cNvPr>
          <p:cNvGrpSpPr/>
          <p:nvPr/>
        </p:nvGrpSpPr>
        <p:grpSpPr>
          <a:xfrm>
            <a:off x="0" y="0"/>
            <a:ext cx="12192001" cy="6858000"/>
            <a:chOff x="0" y="0"/>
            <a:chExt cx="12192001" cy="6858000"/>
          </a:xfrm>
        </p:grpSpPr>
        <p:grpSp>
          <p:nvGrpSpPr>
            <p:cNvPr id="9" name="Group 8">
              <a:extLst>
                <a:ext uri="{FF2B5EF4-FFF2-40B4-BE49-F238E27FC236}">
                  <a16:creationId xmlns:a16="http://schemas.microsoft.com/office/drawing/2014/main" id="{C521B106-7B14-4E4A-BCC8-6076DBF4DBBE}"/>
                </a:ext>
              </a:extLst>
            </p:cNvPr>
            <p:cNvGrpSpPr/>
            <p:nvPr/>
          </p:nvGrpSpPr>
          <p:grpSpPr>
            <a:xfrm>
              <a:off x="0" y="0"/>
              <a:ext cx="12192000" cy="6858000"/>
              <a:chOff x="0" y="0"/>
              <a:chExt cx="12192000" cy="6858000"/>
            </a:xfrm>
          </p:grpSpPr>
          <p:pic>
            <p:nvPicPr>
              <p:cNvPr id="24" name="Picture 23">
                <a:extLst>
                  <a:ext uri="{FF2B5EF4-FFF2-40B4-BE49-F238E27FC236}">
                    <a16:creationId xmlns:a16="http://schemas.microsoft.com/office/drawing/2014/main" id="{ACD01674-182B-684B-AAA4-5C48DADD6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a:extLst>
                  <a:ext uri="{FF2B5EF4-FFF2-40B4-BE49-F238E27FC236}">
                    <a16:creationId xmlns:a16="http://schemas.microsoft.com/office/drawing/2014/main" id="{0CCE2BF9-5C47-CE44-AF7E-3AD0F7F07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0" name="Footer Placeholder 3">
              <a:extLst>
                <a:ext uri="{FF2B5EF4-FFF2-40B4-BE49-F238E27FC236}">
                  <a16:creationId xmlns:a16="http://schemas.microsoft.com/office/drawing/2014/main" id="{C40A3256-64E5-3A44-8255-06C8E3679BB6}"/>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2" name="Picture 11">
              <a:extLst>
                <a:ext uri="{FF2B5EF4-FFF2-40B4-BE49-F238E27FC236}">
                  <a16:creationId xmlns:a16="http://schemas.microsoft.com/office/drawing/2014/main" id="{0404D2DE-ED0D-1F42-9E39-59EADDDA279E}"/>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3" name="Group 12">
              <a:extLst>
                <a:ext uri="{FF2B5EF4-FFF2-40B4-BE49-F238E27FC236}">
                  <a16:creationId xmlns:a16="http://schemas.microsoft.com/office/drawing/2014/main" id="{AB8F8E5C-BCAF-5847-9AE4-9E5823BCC5E4}"/>
                </a:ext>
              </a:extLst>
            </p:cNvPr>
            <p:cNvGrpSpPr/>
            <p:nvPr/>
          </p:nvGrpSpPr>
          <p:grpSpPr>
            <a:xfrm>
              <a:off x="2323753" y="343701"/>
              <a:ext cx="6386621" cy="2269566"/>
              <a:chOff x="2323753" y="343701"/>
              <a:chExt cx="6386621" cy="2269566"/>
            </a:xfrm>
          </p:grpSpPr>
          <p:sp>
            <p:nvSpPr>
              <p:cNvPr id="15" name="Oval 14">
                <a:extLst>
                  <a:ext uri="{FF2B5EF4-FFF2-40B4-BE49-F238E27FC236}">
                    <a16:creationId xmlns:a16="http://schemas.microsoft.com/office/drawing/2014/main" id="{38F3F700-8EB6-EA42-8311-4F0E18304DD9}"/>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0CA28EE-27E8-034E-A46E-6D1A161C002C}"/>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1ADC928-219D-FF4F-8FAC-F8F5ED1FCE37}"/>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18" name="TextBox 17">
                <a:extLst>
                  <a:ext uri="{FF2B5EF4-FFF2-40B4-BE49-F238E27FC236}">
                    <a16:creationId xmlns:a16="http://schemas.microsoft.com/office/drawing/2014/main" id="{E7502C8C-5C83-144F-B311-EC9A24F88437}"/>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19" name="Group 18">
                <a:extLst>
                  <a:ext uri="{FF2B5EF4-FFF2-40B4-BE49-F238E27FC236}">
                    <a16:creationId xmlns:a16="http://schemas.microsoft.com/office/drawing/2014/main" id="{C0755DC9-DF15-DF46-BF63-74A12A7FF3F2}"/>
                  </a:ext>
                </a:extLst>
              </p:cNvPr>
              <p:cNvGrpSpPr/>
              <p:nvPr/>
            </p:nvGrpSpPr>
            <p:grpSpPr>
              <a:xfrm>
                <a:off x="2482050" y="343701"/>
                <a:ext cx="5281205" cy="646331"/>
                <a:chOff x="2038214" y="274927"/>
                <a:chExt cx="4844516" cy="646331"/>
              </a:xfrm>
            </p:grpSpPr>
            <p:sp>
              <p:nvSpPr>
                <p:cNvPr id="22" name="Rectangle 21">
                  <a:extLst>
                    <a:ext uri="{FF2B5EF4-FFF2-40B4-BE49-F238E27FC236}">
                      <a16:creationId xmlns:a16="http://schemas.microsoft.com/office/drawing/2014/main" id="{F307ACC6-3B72-CD43-9417-C4B0F38FD9C7}"/>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16BFB96-A07F-0244-B822-62C44C7B3016}"/>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0" name="Oval 19">
                <a:extLst>
                  <a:ext uri="{FF2B5EF4-FFF2-40B4-BE49-F238E27FC236}">
                    <a16:creationId xmlns:a16="http://schemas.microsoft.com/office/drawing/2014/main" id="{12477297-4367-3445-AB98-379031C183E6}"/>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1E90113-8168-8640-BCCD-8D3B6A098FB1}"/>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4" name="Rectangle 13">
              <a:extLst>
                <a:ext uri="{FF2B5EF4-FFF2-40B4-BE49-F238E27FC236}">
                  <a16:creationId xmlns:a16="http://schemas.microsoft.com/office/drawing/2014/main" id="{E066DE2E-0706-164B-A389-49E0BCFD2B01}"/>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195C271E-E218-FE4D-9DC2-EF52F8387A69}"/>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9832" cy="6858000"/>
          </a:xfrm>
          <a:prstGeom prst="rect">
            <a:avLst/>
          </a:prstGeom>
        </p:spPr>
      </p:pic>
      <p:sp>
        <p:nvSpPr>
          <p:cNvPr id="6" name="TextBox 5"/>
          <p:cNvSpPr txBox="1"/>
          <p:nvPr/>
        </p:nvSpPr>
        <p:spPr>
          <a:xfrm>
            <a:off x="1967571" y="1505030"/>
            <a:ext cx="8903368" cy="1569660"/>
          </a:xfrm>
          <a:prstGeom prst="rect">
            <a:avLst/>
          </a:prstGeom>
          <a:noFill/>
          <a:ln w="57150">
            <a:solidFill>
              <a:schemeClr val="tx1"/>
            </a:solidFill>
          </a:ln>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“Heterosexual”, “lesbiana”, “homosexual” o “gay”, “bisexual” y “asexual” son palabras que se refieren a:</a:t>
            </a:r>
          </a:p>
        </p:txBody>
      </p:sp>
      <p:sp>
        <p:nvSpPr>
          <p:cNvPr id="13" name="Oval 12"/>
          <p:cNvSpPr/>
          <p:nvPr/>
        </p:nvSpPr>
        <p:spPr>
          <a:xfrm>
            <a:off x="1769817" y="4400449"/>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22962" y="4413512"/>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619029" y="4475887"/>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67571" y="4462824"/>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5820716" y="4475887"/>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18" name="TextBox 17"/>
          <p:cNvSpPr txBox="1"/>
          <p:nvPr/>
        </p:nvSpPr>
        <p:spPr>
          <a:xfrm>
            <a:off x="9841002" y="4553236"/>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9" name="Rectangle 18"/>
          <p:cNvSpPr/>
          <p:nvPr/>
        </p:nvSpPr>
        <p:spPr>
          <a:xfrm>
            <a:off x="1206330" y="3488230"/>
            <a:ext cx="2609025" cy="707886"/>
          </a:xfrm>
          <a:prstGeom prst="rect">
            <a:avLst/>
          </a:prstGeom>
          <a:ln w="57150">
            <a:solidFill>
              <a:schemeClr val="tx1"/>
            </a:solidFill>
          </a:ln>
        </p:spPr>
        <p:txBody>
          <a:bodyPr wrap="square">
            <a:spAutoFit/>
          </a:bodyPr>
          <a:lstStyle/>
          <a:p>
            <a:pPr algn="ctr"/>
            <a:r>
              <a:rPr lang="es-MX" sz="2000" dirty="0">
                <a:solidFill>
                  <a:srgbClr val="000000"/>
                </a:solidFill>
                <a:latin typeface="Tahoma"/>
                <a:ea typeface="Tahoma"/>
                <a:cs typeface="Tahoma"/>
              </a:rPr>
              <a:t>L</a:t>
            </a:r>
            <a:r>
              <a:rPr lang="es-MX" sz="2000" b="0" i="0" strike="noStrike" cap="none" spc="0" baseline="0" dirty="0">
                <a:solidFill>
                  <a:srgbClr val="000000"/>
                </a:solidFill>
                <a:effectLst/>
                <a:latin typeface="Tahoma"/>
                <a:ea typeface="Tahoma"/>
                <a:cs typeface="Tahoma"/>
              </a:rPr>
              <a:t>a orientación sexual de una persona</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4890092" y="3468101"/>
            <a:ext cx="2292968" cy="707886"/>
          </a:xfrm>
          <a:prstGeom prst="rect">
            <a:avLst/>
          </a:prstGeom>
          <a:ln w="57150">
            <a:solidFill>
              <a:schemeClr val="tx1"/>
            </a:solidFill>
          </a:ln>
        </p:spPr>
        <p:txBody>
          <a:bodyPr wrap="square">
            <a:spAutoFit/>
          </a:bodyPr>
          <a:lstStyle/>
          <a:p>
            <a:pPr algn="ctr"/>
            <a:r>
              <a:rPr lang="es-MX" sz="2000" dirty="0">
                <a:solidFill>
                  <a:srgbClr val="000000"/>
                </a:solidFill>
                <a:latin typeface="Tahoma"/>
                <a:ea typeface="Tahoma"/>
                <a:cs typeface="Tahoma"/>
              </a:rPr>
              <a:t>L</a:t>
            </a:r>
            <a:r>
              <a:rPr lang="es-MX" sz="2000" b="0" i="0" strike="noStrike" cap="none" spc="0" baseline="0" dirty="0">
                <a:solidFill>
                  <a:srgbClr val="000000"/>
                </a:solidFill>
                <a:effectLst/>
                <a:latin typeface="Tahoma"/>
                <a:ea typeface="Tahoma"/>
                <a:cs typeface="Tahoma"/>
              </a:rPr>
              <a:t>a talla de calzado de una persona</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8365787" y="3468101"/>
            <a:ext cx="3064213" cy="707886"/>
          </a:xfrm>
          <a:prstGeom prst="rect">
            <a:avLst/>
          </a:prstGeom>
          <a:ln w="57150">
            <a:solidFill>
              <a:schemeClr val="tx1"/>
            </a:solidFill>
          </a:ln>
        </p:spPr>
        <p:txBody>
          <a:bodyPr wrap="square">
            <a:spAutoFit/>
          </a:bodyPr>
          <a:lstStyle/>
          <a:p>
            <a:pPr algn="ctr"/>
            <a:r>
              <a:rPr lang="es-MX" sz="2000" dirty="0">
                <a:solidFill>
                  <a:srgbClr val="000000"/>
                </a:solidFill>
                <a:latin typeface="Tahoma"/>
                <a:ea typeface="Tahoma"/>
                <a:cs typeface="Tahoma"/>
              </a:rPr>
              <a:t>E</a:t>
            </a:r>
            <a:r>
              <a:rPr lang="es-MX" sz="2000" b="0" i="0" strike="noStrike" cap="none" spc="0" baseline="0" dirty="0">
                <a:solidFill>
                  <a:srgbClr val="000000"/>
                </a:solidFill>
                <a:effectLst/>
                <a:latin typeface="Tahoma"/>
                <a:ea typeface="Tahoma"/>
                <a:cs typeface="Tahoma"/>
              </a:rPr>
              <a:t>l nombre de perfil en Internet de una persona</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378790" y="4221206"/>
            <a:ext cx="847367" cy="124855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rcRect l="20491" t="29038" r="65078" b="19587"/>
          <a:stretch>
            <a:fillRect/>
          </a:stretch>
        </p:blipFill>
        <p:spPr>
          <a:xfrm>
            <a:off x="4967856" y="4257768"/>
            <a:ext cx="694295" cy="139325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l="33743" t="25344" r="49114" b="19845"/>
          <a:stretch>
            <a:fillRect/>
          </a:stretch>
        </p:blipFill>
        <p:spPr>
          <a:xfrm>
            <a:off x="8885853" y="4254517"/>
            <a:ext cx="761947" cy="1373227"/>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6" name="Footer Placeholder 3">
            <a:extLst>
              <a:ext uri="{FF2B5EF4-FFF2-40B4-BE49-F238E27FC236}">
                <a16:creationId xmlns:a16="http://schemas.microsoft.com/office/drawing/2014/main" id="{815ABC46-8D74-3D49-82A9-3D8CC740B468}"/>
              </a:ext>
            </a:extLst>
          </p:cNvPr>
          <p:cNvSpPr txBox="1"/>
          <p:nvPr/>
        </p:nvSpPr>
        <p:spPr>
          <a:xfrm>
            <a:off x="5892801" y="6517342"/>
            <a:ext cx="6299200" cy="247920"/>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sp>
        <p:nvSpPr>
          <p:cNvPr id="29" name="TextBox 28">
            <a:extLst>
              <a:ext uri="{FF2B5EF4-FFF2-40B4-BE49-F238E27FC236}">
                <a16:creationId xmlns:a16="http://schemas.microsoft.com/office/drawing/2014/main" id="{D07B9A95-40C4-3145-8858-0695EF7E6B6A}"/>
              </a:ext>
            </a:extLst>
          </p:cNvPr>
          <p:cNvSpPr txBox="1"/>
          <p:nvPr/>
        </p:nvSpPr>
        <p:spPr>
          <a:xfrm>
            <a:off x="2048989" y="92738"/>
            <a:ext cx="5346348" cy="646331"/>
          </a:xfrm>
          <a:prstGeom prst="rect">
            <a:avLst/>
          </a:prstGeom>
          <a:solidFill>
            <a:schemeClr val="bg1"/>
          </a:solidFill>
        </p:spPr>
        <p:txBody>
          <a:bodyPr wrap="square" rtlCol="0">
            <a:spAutoFit/>
          </a:bodyPr>
          <a:lstStyle/>
          <a:p>
            <a:r>
              <a:rPr lang="es-MX" sz="3600" b="1" dirty="0">
                <a:latin typeface="Marvin Round" panose="02000000000000000000" pitchFamily="2" charset="0"/>
              </a:rPr>
              <a:t>BOLETO DE SALIDA</a:t>
            </a:r>
          </a:p>
        </p:txBody>
      </p:sp>
    </p:spTree>
    <p:extLst>
      <p:ext uri="{BB962C8B-B14F-4D97-AF65-F5344CB8AC3E}">
        <p14:creationId xmlns:p14="http://schemas.microsoft.com/office/powerpoint/2010/main" val="210514741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18872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¿Deben sentirse las dos personas </a:t>
            </a:r>
            <a:br>
              <a:rPr sz="3600"/>
            </a:br>
            <a:r>
              <a:rPr lang="es-MX" sz="3600" b="1" i="0" strike="noStrike" cap="none" spc="0" baseline="0">
                <a:solidFill>
                  <a:srgbClr val="000000"/>
                </a:solidFill>
                <a:effectLst/>
                <a:latin typeface="Tahoma"/>
                <a:ea typeface="Tahoma"/>
                <a:cs typeface="Tahoma"/>
              </a:rPr>
              <a:t>felices y bien al coquetear?</a:t>
            </a:r>
            <a:endParaRPr lang="en-US" sz="3600" b="1">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p:cNvSpPr txBox="1"/>
          <p:nvPr/>
        </p:nvSpPr>
        <p:spPr>
          <a:xfrm>
            <a:off x="5892801" y="6517342"/>
            <a:ext cx="6299200" cy="247920"/>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sp>
        <p:nvSpPr>
          <p:cNvPr id="14" name="TextBox 13">
            <a:extLst>
              <a:ext uri="{FF2B5EF4-FFF2-40B4-BE49-F238E27FC236}">
                <a16:creationId xmlns:a16="http://schemas.microsoft.com/office/drawing/2014/main" id="{CACA057E-FDA6-81F1-C61A-C9FA0EC3BEDD}"/>
              </a:ext>
            </a:extLst>
          </p:cNvPr>
          <p:cNvSpPr txBox="1"/>
          <p:nvPr/>
        </p:nvSpPr>
        <p:spPr>
          <a:xfrm>
            <a:off x="2048989" y="92738"/>
            <a:ext cx="5346348" cy="646331"/>
          </a:xfrm>
          <a:prstGeom prst="rect">
            <a:avLst/>
          </a:prstGeom>
          <a:solidFill>
            <a:schemeClr val="bg1"/>
          </a:solidFill>
        </p:spPr>
        <p:txBody>
          <a:bodyPr wrap="square" rtlCol="0">
            <a:spAutoFit/>
          </a:bodyPr>
          <a:lstStyle/>
          <a:p>
            <a:r>
              <a:rPr lang="es-MX" sz="3600" b="1" dirty="0">
                <a:latin typeface="Marvin Round" panose="02000000000000000000" pitchFamily="2" charset="0"/>
              </a:rPr>
              <a:t>BOLETO DE SALIDA</a:t>
            </a:r>
          </a:p>
        </p:txBody>
      </p:sp>
    </p:spTree>
    <p:extLst>
      <p:ext uri="{BB962C8B-B14F-4D97-AF65-F5344CB8AC3E}">
        <p14:creationId xmlns:p14="http://schemas.microsoft.com/office/powerpoint/2010/main" val="41046548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246084" y="2576618"/>
            <a:ext cx="10355046" cy="118872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Nombre un halago seguro que </a:t>
            </a:r>
            <a:br>
              <a:rPr sz="3600"/>
            </a:br>
            <a:r>
              <a:rPr lang="es-MX" sz="3600" b="1" i="0" strike="noStrike" cap="none" spc="0" baseline="0">
                <a:solidFill>
                  <a:srgbClr val="000000"/>
                </a:solidFill>
                <a:effectLst/>
                <a:latin typeface="Tahoma"/>
                <a:ea typeface="Tahoma"/>
                <a:cs typeface="Tahoma"/>
              </a:rPr>
              <a:t>puede hacerle a alguien.</a:t>
            </a:r>
            <a:endParaRPr lang="en-US" sz="3600" b="1">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0" name="Footer Placeholder 3">
            <a:extLst>
              <a:ext uri="{FF2B5EF4-FFF2-40B4-BE49-F238E27FC236}">
                <a16:creationId xmlns:a16="http://schemas.microsoft.com/office/drawing/2014/main" id="{4581EA5C-25DE-9A47-B9EC-E0BDFE8ED4B2}"/>
              </a:ext>
            </a:extLst>
          </p:cNvPr>
          <p:cNvSpPr txBox="1"/>
          <p:nvPr/>
        </p:nvSpPr>
        <p:spPr>
          <a:xfrm>
            <a:off x="5892801" y="6517342"/>
            <a:ext cx="6299200" cy="247920"/>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sp>
        <p:nvSpPr>
          <p:cNvPr id="11" name="TextBox 10">
            <a:extLst>
              <a:ext uri="{FF2B5EF4-FFF2-40B4-BE49-F238E27FC236}">
                <a16:creationId xmlns:a16="http://schemas.microsoft.com/office/drawing/2014/main" id="{7872F53B-9FB8-CA43-9B6A-528E53C02AE9}"/>
              </a:ext>
            </a:extLst>
          </p:cNvPr>
          <p:cNvSpPr txBox="1"/>
          <p:nvPr/>
        </p:nvSpPr>
        <p:spPr>
          <a:xfrm>
            <a:off x="2048989" y="92738"/>
            <a:ext cx="5346348" cy="646331"/>
          </a:xfrm>
          <a:prstGeom prst="rect">
            <a:avLst/>
          </a:prstGeom>
          <a:solidFill>
            <a:schemeClr val="bg1"/>
          </a:solidFill>
        </p:spPr>
        <p:txBody>
          <a:bodyPr wrap="square" rtlCol="0">
            <a:spAutoFit/>
          </a:bodyPr>
          <a:lstStyle/>
          <a:p>
            <a:r>
              <a:rPr lang="es-MX" sz="3600" b="1" dirty="0">
                <a:latin typeface="Marvin Round" panose="02000000000000000000" pitchFamily="2" charset="0"/>
              </a:rPr>
              <a:t>BOLETO DE SALIDA</a:t>
            </a:r>
          </a:p>
        </p:txBody>
      </p:sp>
    </p:spTree>
    <p:extLst>
      <p:ext uri="{BB962C8B-B14F-4D97-AF65-F5344CB8AC3E}">
        <p14:creationId xmlns:p14="http://schemas.microsoft.com/office/powerpoint/2010/main" val="330411180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21EF32-8ACF-A54B-8964-54E96FEDE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1" name="Picture 10">
            <a:extLst>
              <a:ext uri="{FF2B5EF4-FFF2-40B4-BE49-F238E27FC236}">
                <a16:creationId xmlns:a16="http://schemas.microsoft.com/office/drawing/2014/main" id="{AF2E7AD3-B99B-8443-A7E0-52A250353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3" name="Footer Placeholder 3">
            <a:extLst>
              <a:ext uri="{FF2B5EF4-FFF2-40B4-BE49-F238E27FC236}">
                <a16:creationId xmlns:a16="http://schemas.microsoft.com/office/drawing/2014/main" id="{D05CAC7B-D020-3E4D-A409-1022C2431A14}"/>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a:extLst>
              <a:ext uri="{FF2B5EF4-FFF2-40B4-BE49-F238E27FC236}">
                <a16:creationId xmlns:a16="http://schemas.microsoft.com/office/drawing/2014/main" id="{4979D7D1-1B0A-F44D-AFE1-07C3BF98967B}"/>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15" name="Group 14">
            <a:extLst>
              <a:ext uri="{FF2B5EF4-FFF2-40B4-BE49-F238E27FC236}">
                <a16:creationId xmlns:a16="http://schemas.microsoft.com/office/drawing/2014/main" id="{F81C4D49-35E4-064C-A640-A966B5C48A31}"/>
              </a:ext>
            </a:extLst>
          </p:cNvPr>
          <p:cNvGrpSpPr/>
          <p:nvPr/>
        </p:nvGrpSpPr>
        <p:grpSpPr>
          <a:xfrm>
            <a:off x="2129459" y="120255"/>
            <a:ext cx="9636798" cy="4967224"/>
            <a:chOff x="2129459" y="120255"/>
            <a:chExt cx="9636798" cy="4967224"/>
          </a:xfrm>
        </p:grpSpPr>
        <p:grpSp>
          <p:nvGrpSpPr>
            <p:cNvPr id="16" name="Group 15">
              <a:extLst>
                <a:ext uri="{FF2B5EF4-FFF2-40B4-BE49-F238E27FC236}">
                  <a16:creationId xmlns:a16="http://schemas.microsoft.com/office/drawing/2014/main" id="{1EAA3281-454E-9945-8AA0-7CEB8D051176}"/>
                </a:ext>
              </a:extLst>
            </p:cNvPr>
            <p:cNvGrpSpPr/>
            <p:nvPr/>
          </p:nvGrpSpPr>
          <p:grpSpPr>
            <a:xfrm>
              <a:off x="2129459" y="120255"/>
              <a:ext cx="9636798" cy="4967224"/>
              <a:chOff x="2129459" y="120255"/>
              <a:chExt cx="9636798" cy="4967224"/>
            </a:xfrm>
          </p:grpSpPr>
          <p:sp>
            <p:nvSpPr>
              <p:cNvPr id="19" name="Oval 18">
                <a:extLst>
                  <a:ext uri="{FF2B5EF4-FFF2-40B4-BE49-F238E27FC236}">
                    <a16:creationId xmlns:a16="http://schemas.microsoft.com/office/drawing/2014/main" id="{71E20FCB-0925-684E-9165-3F52514E7AD4}"/>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9E632DA-4497-954F-B6EF-2542DABF6564}"/>
                  </a:ext>
                </a:extLst>
              </p:cNvPr>
              <p:cNvGrpSpPr/>
              <p:nvPr/>
            </p:nvGrpSpPr>
            <p:grpSpPr>
              <a:xfrm>
                <a:off x="2129459" y="120255"/>
                <a:ext cx="9636798" cy="4967224"/>
                <a:chOff x="2129459" y="120255"/>
                <a:chExt cx="9636798" cy="4967224"/>
              </a:xfrm>
            </p:grpSpPr>
            <p:pic>
              <p:nvPicPr>
                <p:cNvPr id="21" name="Picture 2" descr="4f7404e9-4e46-4c7e-b722-ae5465174d6e@namprd16">
                  <a:extLst>
                    <a:ext uri="{FF2B5EF4-FFF2-40B4-BE49-F238E27FC236}">
                      <a16:creationId xmlns:a16="http://schemas.microsoft.com/office/drawing/2014/main" id="{0FA66C50-6B57-D548-AD85-985933CA28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57949D42-1EFB-4043-A0AE-839F9445140C}"/>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7064D62-5602-8047-8E71-E74EDC618FD8}"/>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4" name="TextBox 23">
                  <a:extLst>
                    <a:ext uri="{FF2B5EF4-FFF2-40B4-BE49-F238E27FC236}">
                      <a16:creationId xmlns:a16="http://schemas.microsoft.com/office/drawing/2014/main" id="{1C66FE3B-5722-624A-BF71-F28A9C3916EF}"/>
                    </a:ext>
                  </a:extLst>
                </p:cNvPr>
                <p:cNvSpPr txBox="1"/>
                <p:nvPr/>
              </p:nvSpPr>
              <p:spPr>
                <a:xfrm>
                  <a:off x="9624078" y="4502704"/>
                  <a:ext cx="163180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a:t>
                  </a:r>
                </a:p>
                <a:p>
                  <a:pPr algn="ctr"/>
                  <a:r>
                    <a:rPr lang="es-MX" sz="1600" b="0" i="0" strike="noStrike" cap="none" spc="0" baseline="0" dirty="0">
                      <a:solidFill>
                        <a:srgbClr val="000000"/>
                      </a:solidFill>
                      <a:effectLst/>
                      <a:latin typeface="Smoothy" pitchFamily="2" charset="77"/>
                      <a:ea typeface="Tahoma"/>
                      <a:cs typeface="Tahoma"/>
                    </a:rPr>
                    <a:t>puedo ayudar?</a:t>
                  </a:r>
                </a:p>
              </p:txBody>
            </p:sp>
            <p:sp>
              <p:nvSpPr>
                <p:cNvPr id="25" name="TextBox 24">
                  <a:extLst>
                    <a:ext uri="{FF2B5EF4-FFF2-40B4-BE49-F238E27FC236}">
                      <a16:creationId xmlns:a16="http://schemas.microsoft.com/office/drawing/2014/main" id="{28DD5392-D487-3741-AE13-15F811D962EC}"/>
                    </a:ext>
                  </a:extLst>
                </p:cNvPr>
                <p:cNvSpPr txBox="1"/>
                <p:nvPr/>
              </p:nvSpPr>
              <p:spPr>
                <a:xfrm>
                  <a:off x="9512801" y="3072043"/>
                  <a:ext cx="2253456" cy="457200"/>
                </a:xfrm>
                <a:prstGeom prst="rect">
                  <a:avLst/>
                </a:prstGeom>
                <a:noFill/>
              </p:spPr>
              <p:txBody>
                <a:bodyPr wrap="square" rtlCol="0">
                  <a:spAutoFit/>
                </a:bodyPr>
                <a:lstStyle/>
                <a:p>
                  <a:pPr lvl="0"/>
                  <a:r>
                    <a:rPr lang="es-MX" sz="2400" b="1" i="0" strike="noStrike" cap="none" spc="0" baseline="0">
                      <a:solidFill>
                        <a:srgbClr val="000000"/>
                      </a:solidFill>
                      <a:effectLst/>
                      <a:latin typeface="Tahoma"/>
                      <a:ea typeface="Tahoma"/>
                      <a:cs typeface="Tahoma"/>
                    </a:rPr>
                    <a:t>¡Pida ayuda!</a:t>
                  </a:r>
                </a:p>
              </p:txBody>
            </p:sp>
            <p:grpSp>
              <p:nvGrpSpPr>
                <p:cNvPr id="26" name="Group 25">
                  <a:extLst>
                    <a:ext uri="{FF2B5EF4-FFF2-40B4-BE49-F238E27FC236}">
                      <a16:creationId xmlns:a16="http://schemas.microsoft.com/office/drawing/2014/main" id="{BCC8E0FD-058A-1C42-BEA6-8F2C495CC6CA}"/>
                    </a:ext>
                  </a:extLst>
                </p:cNvPr>
                <p:cNvGrpSpPr/>
                <p:nvPr/>
              </p:nvGrpSpPr>
              <p:grpSpPr>
                <a:xfrm>
                  <a:off x="2428239" y="120255"/>
                  <a:ext cx="6453287" cy="646331"/>
                  <a:chOff x="2428239" y="120255"/>
                  <a:chExt cx="6453287" cy="646331"/>
                </a:xfrm>
              </p:grpSpPr>
              <p:sp>
                <p:nvSpPr>
                  <p:cNvPr id="27" name="Rectangle 26">
                    <a:extLst>
                      <a:ext uri="{FF2B5EF4-FFF2-40B4-BE49-F238E27FC236}">
                        <a16:creationId xmlns:a16="http://schemas.microsoft.com/office/drawing/2014/main" id="{F1FEF5C3-BD29-6545-BBAF-B53A533621E2}"/>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BE8292A-F549-CB49-849C-356A5792324C}"/>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grpSp>
        </p:grpSp>
        <p:sp>
          <p:nvSpPr>
            <p:cNvPr id="17" name="Moon 16">
              <a:extLst>
                <a:ext uri="{FF2B5EF4-FFF2-40B4-BE49-F238E27FC236}">
                  <a16:creationId xmlns:a16="http://schemas.microsoft.com/office/drawing/2014/main" id="{3AE8A4D6-63AE-9340-A9C3-76FD9ADBAEB4}"/>
                </a:ext>
              </a:extLst>
            </p:cNvPr>
            <p:cNvSpPr/>
            <p:nvPr/>
          </p:nvSpPr>
          <p:spPr>
            <a:xfrm rot="12641641">
              <a:off x="8532331" y="2475669"/>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2056ADA-0EB8-2F41-A979-E9F87CF68712}"/>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632620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FECB58-1268-4441-BC3C-61909D784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ooter Placeholder 3">
            <a:extLst>
              <a:ext uri="{FF2B5EF4-FFF2-40B4-BE49-F238E27FC236}">
                <a16:creationId xmlns:a16="http://schemas.microsoft.com/office/drawing/2014/main" id="{AEA9EDB5-5C68-6D40-AAAF-0E4516CC4712}"/>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a:extLst>
              <a:ext uri="{FF2B5EF4-FFF2-40B4-BE49-F238E27FC236}">
                <a16:creationId xmlns:a16="http://schemas.microsoft.com/office/drawing/2014/main" id="{594F21F2-1D73-2449-A63A-A675F4F4F299}"/>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11" name="Group 10">
            <a:extLst>
              <a:ext uri="{FF2B5EF4-FFF2-40B4-BE49-F238E27FC236}">
                <a16:creationId xmlns:a16="http://schemas.microsoft.com/office/drawing/2014/main" id="{F7118877-8337-424F-9616-8410EC7D5E1B}"/>
              </a:ext>
            </a:extLst>
          </p:cNvPr>
          <p:cNvGrpSpPr/>
          <p:nvPr/>
        </p:nvGrpSpPr>
        <p:grpSpPr>
          <a:xfrm>
            <a:off x="2406631" y="103021"/>
            <a:ext cx="8353160" cy="4049529"/>
            <a:chOff x="2406631" y="103021"/>
            <a:chExt cx="8353160" cy="4049529"/>
          </a:xfrm>
        </p:grpSpPr>
        <p:grpSp>
          <p:nvGrpSpPr>
            <p:cNvPr id="12" name="Group 11">
              <a:extLst>
                <a:ext uri="{FF2B5EF4-FFF2-40B4-BE49-F238E27FC236}">
                  <a16:creationId xmlns:a16="http://schemas.microsoft.com/office/drawing/2014/main" id="{6E417F89-3BD5-694F-878A-8AA5827EC8F8}"/>
                </a:ext>
              </a:extLst>
            </p:cNvPr>
            <p:cNvGrpSpPr/>
            <p:nvPr/>
          </p:nvGrpSpPr>
          <p:grpSpPr>
            <a:xfrm>
              <a:off x="2406631" y="103021"/>
              <a:ext cx="4446585" cy="646331"/>
              <a:chOff x="2406631" y="103021"/>
              <a:chExt cx="4446585" cy="646331"/>
            </a:xfrm>
          </p:grpSpPr>
          <p:sp>
            <p:nvSpPr>
              <p:cNvPr id="19" name="Rectangle 18">
                <a:extLst>
                  <a:ext uri="{FF2B5EF4-FFF2-40B4-BE49-F238E27FC236}">
                    <a16:creationId xmlns:a16="http://schemas.microsoft.com/office/drawing/2014/main" id="{8FC77133-2921-DE4D-96A3-54756CB106CB}"/>
                  </a:ext>
                </a:extLst>
              </p:cNvPr>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3FE3DD3-B23C-674B-B191-36857AA4EC39}"/>
                  </a:ext>
                </a:extLst>
              </p:cNvPr>
              <p:cNvSpPr txBox="1"/>
              <p:nvPr/>
            </p:nvSpPr>
            <p:spPr>
              <a:xfrm>
                <a:off x="2550142" y="103021"/>
                <a:ext cx="4303073"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13" name="Group 12">
              <a:extLst>
                <a:ext uri="{FF2B5EF4-FFF2-40B4-BE49-F238E27FC236}">
                  <a16:creationId xmlns:a16="http://schemas.microsoft.com/office/drawing/2014/main" id="{2BBDC8A5-3A43-6543-954B-BA724758B7D5}"/>
                </a:ext>
              </a:extLst>
            </p:cNvPr>
            <p:cNvGrpSpPr/>
            <p:nvPr/>
          </p:nvGrpSpPr>
          <p:grpSpPr>
            <a:xfrm>
              <a:off x="7102191" y="1924493"/>
              <a:ext cx="3657600" cy="2073349"/>
              <a:chOff x="7102191" y="1924493"/>
              <a:chExt cx="3657600" cy="2073349"/>
            </a:xfrm>
          </p:grpSpPr>
          <p:grpSp>
            <p:nvGrpSpPr>
              <p:cNvPr id="15" name="Group 14">
                <a:extLst>
                  <a:ext uri="{FF2B5EF4-FFF2-40B4-BE49-F238E27FC236}">
                    <a16:creationId xmlns:a16="http://schemas.microsoft.com/office/drawing/2014/main" id="{EABC38B9-A883-1C49-8FE3-B376B5397C8E}"/>
                  </a:ext>
                </a:extLst>
              </p:cNvPr>
              <p:cNvGrpSpPr/>
              <p:nvPr/>
            </p:nvGrpSpPr>
            <p:grpSpPr>
              <a:xfrm>
                <a:off x="7410893" y="3189767"/>
                <a:ext cx="3253563" cy="808075"/>
                <a:chOff x="7410893" y="3189767"/>
                <a:chExt cx="3253563" cy="808075"/>
              </a:xfrm>
            </p:grpSpPr>
            <p:sp>
              <p:nvSpPr>
                <p:cNvPr id="17" name="Rectangle 16">
                  <a:extLst>
                    <a:ext uri="{FF2B5EF4-FFF2-40B4-BE49-F238E27FC236}">
                      <a16:creationId xmlns:a16="http://schemas.microsoft.com/office/drawing/2014/main" id="{D8D48D25-186A-234E-852B-717062576168}"/>
                    </a:ext>
                  </a:extLst>
                </p:cNvPr>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44F4BEE-23D9-274C-9E03-020AD12CE346}"/>
                    </a:ext>
                  </a:extLst>
                </p:cNvPr>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6AFC0AE6-A99B-4341-9C60-0770E3B9FD86}"/>
                  </a:ext>
                </a:extLst>
              </p:cNvPr>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6D51412E-9A53-C94F-8486-66755BC5D189}"/>
                </a:ext>
              </a:extLst>
            </p:cNvPr>
            <p:cNvSpPr txBox="1"/>
            <p:nvPr/>
          </p:nvSpPr>
          <p:spPr>
            <a:xfrm>
              <a:off x="7424578" y="1622710"/>
              <a:ext cx="3178281" cy="2529840"/>
            </a:xfrm>
            <a:prstGeom prst="rect">
              <a:avLst/>
            </a:prstGeom>
            <a:noFill/>
          </p:spPr>
          <p:txBody>
            <a:bodyPr wrap="square" rtlCol="0">
              <a:spAutoFit/>
            </a:bodyPr>
            <a:lstStyle/>
            <a:p>
              <a:pPr algn="ctr"/>
              <a:r>
                <a:rPr lang="es-MX" sz="4000" b="0" i="0" strike="noStrike" cap="none" spc="0" baseline="0">
                  <a:solidFill>
                    <a:srgbClr val="000000"/>
                  </a:solidFill>
                  <a:effectLst/>
                  <a:latin typeface="Tahoma"/>
                  <a:ea typeface="Tahoma"/>
                  <a:cs typeface="Tahoma"/>
                </a:rPr>
                <a:t>¡¡ME CONOZCO MEJOR QUE NADIE!!</a:t>
              </a:r>
              <a:endParaRPr lang="en-US" sz="400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225282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365787" y="6517341"/>
            <a:ext cx="3826213" cy="34065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endParaRPr lang="en-US" sz="1000" b="1" dirty="0">
              <a:solidFill>
                <a:schemeClr val="tx1"/>
              </a:solidFill>
            </a:endParaRPr>
          </a:p>
        </p:txBody>
      </p:sp>
      <p:sp>
        <p:nvSpPr>
          <p:cNvPr id="7" name="TextBox 6">
            <a:extLst>
              <a:ext uri="{FF2B5EF4-FFF2-40B4-BE49-F238E27FC236}">
                <a16:creationId xmlns:a16="http://schemas.microsoft.com/office/drawing/2014/main" id="{A81A680C-A9DD-CA0F-DCBB-BA2939B0C3B4}"/>
              </a:ext>
            </a:extLst>
          </p:cNvPr>
          <p:cNvSpPr txBox="1"/>
          <p:nvPr/>
        </p:nvSpPr>
        <p:spPr>
          <a:xfrm>
            <a:off x="2806472" y="1578292"/>
            <a:ext cx="8588414" cy="2308324"/>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Arial"/>
                <a:ea typeface="Arial"/>
                <a:cs typeface="Arial"/>
              </a:rPr>
              <a:t>El Consejo de Texas para las Discapacidades del Desarrollo (Texas Council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Developmental</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Disabilities</a:t>
            </a:r>
            <a:r>
              <a:rPr lang="es-MX" sz="1800" b="0" i="0" strike="noStrike" cap="none" spc="0" baseline="0" dirty="0">
                <a:solidFill>
                  <a:srgbClr val="000000"/>
                </a:solidFill>
                <a:effectLst/>
                <a:latin typeface="Arial"/>
                <a:ea typeface="Arial"/>
                <a:cs typeface="Arial"/>
              </a:rPr>
              <a:t>, TCDD) apoya este Proyecto a través de una concesión de la Administración para la Vida en la Comunidad (</a:t>
            </a:r>
            <a:r>
              <a:rPr lang="es-MX" sz="1800" b="0" i="0" strike="noStrike" cap="none" spc="0" baseline="0" dirty="0" err="1">
                <a:solidFill>
                  <a:srgbClr val="000000"/>
                </a:solidFill>
                <a:effectLst/>
                <a:latin typeface="Arial"/>
                <a:ea typeface="Arial"/>
                <a:cs typeface="Arial"/>
              </a:rPr>
              <a:t>Administration</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Community</a:t>
            </a:r>
            <a:r>
              <a:rPr lang="es-MX" sz="1800" b="0" i="0" strike="noStrike" cap="none" spc="0" baseline="0" dirty="0">
                <a:solidFill>
                  <a:srgbClr val="000000"/>
                </a:solidFill>
                <a:effectLst/>
                <a:latin typeface="Arial"/>
                <a:ea typeface="Arial"/>
                <a:cs typeface="Arial"/>
              </a:rPr>
              <a:t> Living, ACL) de EE. UU., Departamento de Salud y Servicios Humanos, Washington, D.C., 20201. El número de concesión se otorga bajo petición. Se alienta a quienes reciban concesiones de patrocinio del gobierno a que expresen sus hallazgos y conclusiones. Las opiniones no necesariamente representan las políticas oficiales de TCDD o de ACL.</a:t>
            </a:r>
          </a:p>
        </p:txBody>
      </p:sp>
    </p:spTree>
    <p:extLst>
      <p:ext uri="{BB962C8B-B14F-4D97-AF65-F5344CB8AC3E}">
        <p14:creationId xmlns:p14="http://schemas.microsoft.com/office/powerpoint/2010/main" val="15174142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994142" cy="6858000"/>
            <a:chOff x="0" y="579120"/>
            <a:chExt cx="12994142" cy="685800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120"/>
              <a:ext cx="12166314" cy="6858000"/>
            </a:xfrm>
            <a:prstGeom prst="rect">
              <a:avLst/>
            </a:prstGeom>
          </p:spPr>
        </p:pic>
        <p:sp>
          <p:nvSpPr>
            <p:cNvPr id="10" name="TextBox 9"/>
            <p:cNvSpPr txBox="1"/>
            <p:nvPr/>
          </p:nvSpPr>
          <p:spPr>
            <a:xfrm>
              <a:off x="8624594" y="1776598"/>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Orientación sexual</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394032" y="2404900"/>
              <a:ext cx="1915723"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Coquetear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02715" y="4704276"/>
              <a:ext cx="384706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Halagos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103591" y="359699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8909177" y="5434726"/>
              <a:ext cx="2478294"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Practicar halagar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4"/>
            <a:stretch>
              <a:fillRect/>
            </a:stretch>
          </p:blipFill>
          <p:spPr>
            <a:xfrm>
              <a:off x="6491218" y="920256"/>
              <a:ext cx="928600" cy="874554"/>
            </a:xfrm>
            <a:prstGeom prst="rect">
              <a:avLst/>
            </a:prstGeom>
          </p:spPr>
        </p:pic>
        <p:pic>
          <p:nvPicPr>
            <p:cNvPr id="17" name="Picture 16"/>
            <p:cNvPicPr>
              <a:picLocks noChangeAspect="1"/>
            </p:cNvPicPr>
            <p:nvPr/>
          </p:nvPicPr>
          <p:blipFill>
            <a:blip r:embed="rId5"/>
            <a:stretch>
              <a:fillRect/>
            </a:stretch>
          </p:blipFill>
          <p:spPr>
            <a:xfrm>
              <a:off x="8031709" y="892308"/>
              <a:ext cx="877467" cy="847889"/>
            </a:xfrm>
            <a:prstGeom prst="rect">
              <a:avLst/>
            </a:prstGeom>
          </p:spPr>
        </p:pic>
        <p:pic>
          <p:nvPicPr>
            <p:cNvPr id="18" name="Picture 17"/>
            <p:cNvPicPr>
              <a:picLocks noChangeAspect="1"/>
            </p:cNvPicPr>
            <p:nvPr/>
          </p:nvPicPr>
          <p:blipFill>
            <a:blip r:embed="rId6"/>
            <a:stretch>
              <a:fillRect/>
            </a:stretch>
          </p:blipFill>
          <p:spPr>
            <a:xfrm>
              <a:off x="7319046" y="1333177"/>
              <a:ext cx="887114" cy="853365"/>
            </a:xfrm>
            <a:prstGeom prst="rect">
              <a:avLst/>
            </a:prstGeom>
          </p:spPr>
        </p:pic>
        <p:pic>
          <p:nvPicPr>
            <p:cNvPr id="19" name="Picture 2" descr="10c4df21-116c-4b89-9084-ce920160f32f@namprd16"/>
            <p:cNvPicPr>
              <a:picLocks noChangeAspect="1" noChangeArrowheads="1"/>
            </p:cNvPicPr>
            <p:nvPr/>
          </p:nvPicPr>
          <p:blipFill>
            <a:blip r:embed="rId7">
              <a:extLst>
                <a:ext uri="{28A0092B-C50C-407E-A947-70E740481C1C}">
                  <a14:useLocalDpi xmlns:a14="http://schemas.microsoft.com/office/drawing/2010/main" val="0"/>
                </a:ext>
              </a:extLst>
            </a:blip>
            <a:srcRect r="61708"/>
            <a:stretch>
              <a:fillRect/>
            </a:stretch>
          </p:blipFill>
          <p:spPr bwMode="auto">
            <a:xfrm>
              <a:off x="2338535" y="1723263"/>
              <a:ext cx="1143036" cy="166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8"/>
            <a:stretch>
              <a:fillRect/>
            </a:stretch>
          </p:blipFill>
          <p:spPr>
            <a:xfrm>
              <a:off x="2374035" y="3356829"/>
              <a:ext cx="1694056" cy="1186374"/>
            </a:xfrm>
            <a:prstGeom prst="rect">
              <a:avLst/>
            </a:prstGeom>
          </p:spPr>
        </p:pic>
        <p:pic>
          <p:nvPicPr>
            <p:cNvPr id="21" name="Picture 2" descr="22e3e0bf-1367-4763-9a79-1d3dc0b27bb2@namprd1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142197" y="5081450"/>
              <a:ext cx="2946677" cy="16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40400f57-8b90-4acf-8720-259b873ed697@namprd1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flipH="1">
              <a:off x="1874097" y="4528171"/>
              <a:ext cx="2125191" cy="12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Callout 22"/>
            <p:cNvSpPr/>
            <p:nvPr/>
          </p:nvSpPr>
          <p:spPr>
            <a:xfrm>
              <a:off x="3335867" y="4578890"/>
              <a:ext cx="805253" cy="420396"/>
            </a:xfrm>
            <a:prstGeom prst="wedgeEllipseCallout">
              <a:avLst>
                <a:gd name="adj1" fmla="val -60597"/>
                <a:gd name="adj2" fmla="val 922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6" name="Footer Placeholder 3">
            <a:extLst>
              <a:ext uri="{FF2B5EF4-FFF2-40B4-BE49-F238E27FC236}">
                <a16:creationId xmlns:a16="http://schemas.microsoft.com/office/drawing/2014/main" id="{9E6DEE3F-1075-BB4B-9816-D10AD44A6CD9}"/>
              </a:ext>
            </a:extLst>
          </p:cNvPr>
          <p:cNvSpPr txBox="1"/>
          <p:nvPr/>
        </p:nvSpPr>
        <p:spPr>
          <a:xfrm>
            <a:off x="8902119" y="651342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7" name="TextBox 26">
            <a:extLst>
              <a:ext uri="{FF2B5EF4-FFF2-40B4-BE49-F238E27FC236}">
                <a16:creationId xmlns:a16="http://schemas.microsoft.com/office/drawing/2014/main" id="{601B880C-ED37-3C44-A174-DE122E8E5D2F}"/>
              </a:ext>
            </a:extLst>
          </p:cNvPr>
          <p:cNvSpPr txBox="1"/>
          <p:nvPr/>
        </p:nvSpPr>
        <p:spPr>
          <a:xfrm>
            <a:off x="1866512" y="162910"/>
            <a:ext cx="466785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8321227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sp>
        <p:nvSpPr>
          <p:cNvPr id="6" name="Rectangle 5"/>
          <p:cNvSpPr/>
          <p:nvPr/>
        </p:nvSpPr>
        <p:spPr>
          <a:xfrm>
            <a:off x="515815" y="1455988"/>
            <a:ext cx="11387695" cy="5029201"/>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por Internet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rights</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life</a:t>
            </a:r>
            <a:r>
              <a:rPr lang="es-MX" sz="2000" b="0" i="1" strike="noStrike" cap="none" spc="0" baseline="0" dirty="0">
                <a:solidFill>
                  <a:srgbClr val="000000"/>
                </a:solidFill>
                <a:effectLst/>
                <a:latin typeface="Tahoma"/>
                <a:ea typeface="Tahoma"/>
                <a:cs typeface="Tahoma"/>
              </a:rPr>
              <a:t>: A </a:t>
            </a:r>
            <a:r>
              <a:rPr lang="es-MX" sz="2000" b="0" i="1" strike="noStrike" cap="none" spc="0" baseline="0" dirty="0" err="1">
                <a:solidFill>
                  <a:srgbClr val="000000"/>
                </a:solidFill>
                <a:effectLst/>
                <a:latin typeface="Tahoma"/>
                <a:ea typeface="Tahoma"/>
                <a:cs typeface="Tahoma"/>
              </a:rPr>
              <a:t>curriculum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safer</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relationships</a:t>
            </a:r>
            <a:r>
              <a:rPr lang="es-MX" sz="2000" b="0" i="1" strike="noStrike" cap="none" spc="0" baseline="0" dirty="0">
                <a:solidFill>
                  <a:srgbClr val="000000"/>
                </a:solidFill>
                <a:effectLst/>
                <a:latin typeface="Tahoma"/>
                <a:ea typeface="Tahoma"/>
                <a:cs typeface="Tahoma"/>
              </a:rPr>
              <a:t>.</a:t>
            </a:r>
            <a:r>
              <a:rPr lang="es-MX" sz="2000">
                <a:solidFill>
                  <a:srgbClr val="000000"/>
                </a:solidFill>
                <a:latin typeface="Tahoma"/>
                <a:ea typeface="Tahoma"/>
                <a:cs typeface="Tahoma"/>
              </a:rPr>
              <a:t> </a:t>
            </a:r>
            <a:r>
              <a:rPr lang="es-MX" sz="2000" b="0" i="0" strike="noStrike" cap="none" spc="0" baseline="0" dirty="0">
                <a:solidFill>
                  <a:srgbClr val="000000"/>
                </a:solidFill>
                <a:effectLst/>
                <a:latin typeface="Tahoma"/>
                <a:ea typeface="Tahoma"/>
                <a:cs typeface="Tahoma"/>
              </a:rPr>
              <a:t>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2023 </a:t>
            </a:r>
            <a:r>
              <a:rPr lang="es-MX" sz="900" b="1" i="0" strike="noStrike" cap="all" spc="0" baseline="0" dirty="0">
                <a:solidFill>
                  <a:srgbClr val="000000"/>
                </a:solidFill>
                <a:effectLst/>
                <a:latin typeface="Verdana"/>
                <a:ea typeface="Verdana"/>
                <a:cs typeface="Verdana"/>
              </a:rPr>
              <a:t>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7778080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9312" y="5568253"/>
            <a:ext cx="8964334"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Sentimientos románticos</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572460" y="5039793"/>
            <a:ext cx="11249425" cy="779929"/>
          </a:xfrm>
          <a:prstGeom prst="rect">
            <a:avLst/>
          </a:prstGeom>
        </p:spPr>
      </p:pic>
      <p:grpSp>
        <p:nvGrpSpPr>
          <p:cNvPr id="12" name="Group 11"/>
          <p:cNvGrpSpPr/>
          <p:nvPr/>
        </p:nvGrpSpPr>
        <p:grpSpPr>
          <a:xfrm>
            <a:off x="52620" y="2093467"/>
            <a:ext cx="6984110" cy="3726255"/>
            <a:chOff x="814416" y="1703502"/>
            <a:chExt cx="6984110" cy="372625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37" y="1703502"/>
              <a:ext cx="6610497" cy="3726255"/>
            </a:xfrm>
            <a:prstGeom prst="rect">
              <a:avLst/>
            </a:prstGeom>
          </p:spPr>
        </p:pic>
        <p:sp>
          <p:nvSpPr>
            <p:cNvPr id="10" name="Oval 9"/>
            <p:cNvSpPr/>
            <p:nvPr/>
          </p:nvSpPr>
          <p:spPr>
            <a:xfrm>
              <a:off x="5682343" y="1703502"/>
              <a:ext cx="2116183" cy="16928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4416" y="1703502"/>
              <a:ext cx="2144002" cy="18631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Heart 12"/>
          <p:cNvSpPr/>
          <p:nvPr/>
        </p:nvSpPr>
        <p:spPr>
          <a:xfrm>
            <a:off x="2881718" y="1219700"/>
            <a:ext cx="1198113" cy="1221546"/>
          </a:xfrm>
          <a:prstGeom prst="heart">
            <a:avLst/>
          </a:prstGeom>
          <a:noFill/>
          <a:ln w="136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rot="1376387">
            <a:off x="4518106" y="1948384"/>
            <a:ext cx="565531" cy="623894"/>
          </a:xfrm>
          <a:prstGeom prst="heart">
            <a:avLst/>
          </a:prstGeom>
          <a:noFill/>
          <a:ln w="136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rot="19712224">
            <a:off x="1577155" y="1932199"/>
            <a:ext cx="565531" cy="623894"/>
          </a:xfrm>
          <a:prstGeom prst="heart">
            <a:avLst/>
          </a:prstGeom>
          <a:noFill/>
          <a:ln w="136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764" y="76592"/>
            <a:ext cx="7844063" cy="4421601"/>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1332" y="893907"/>
            <a:ext cx="7561360" cy="4262245"/>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1" name="Footer Placeholder 3">
            <a:extLst>
              <a:ext uri="{FF2B5EF4-FFF2-40B4-BE49-F238E27FC236}">
                <a16:creationId xmlns:a16="http://schemas.microsoft.com/office/drawing/2014/main" id="{3B6959FB-B374-0D4D-BDF7-365A55FC0D7E}"/>
              </a:ext>
            </a:extLst>
          </p:cNvPr>
          <p:cNvSpPr txBox="1"/>
          <p:nvPr/>
        </p:nvSpPr>
        <p:spPr>
          <a:xfrm>
            <a:off x="8902119" y="651342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2326243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7488" y="5541345"/>
            <a:ext cx="9140672"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Sentimientos sexuales</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906" r="28405"/>
          <a:stretch>
            <a:fillRect/>
          </a:stretch>
        </p:blipFill>
        <p:spPr>
          <a:xfrm>
            <a:off x="7492030" y="722066"/>
            <a:ext cx="3509486" cy="463400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2884" t="48105" r="15620" b="40523"/>
          <a:stretch>
            <a:fillRect/>
          </a:stretch>
        </p:blipFill>
        <p:spPr>
          <a:xfrm>
            <a:off x="572460" y="5039793"/>
            <a:ext cx="11249425" cy="77992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grpSp>
        <p:nvGrpSpPr>
          <p:cNvPr id="12" name="Group 11"/>
          <p:cNvGrpSpPr/>
          <p:nvPr/>
        </p:nvGrpSpPr>
        <p:grpSpPr>
          <a:xfrm>
            <a:off x="1452060" y="430766"/>
            <a:ext cx="5918562" cy="4504412"/>
            <a:chOff x="3384644" y="63820"/>
            <a:chExt cx="9179195" cy="6687403"/>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38915" t="7362" r="36189" b="41095"/>
            <a:stretch>
              <a:fillRect/>
            </a:stretch>
          </p:blipFill>
          <p:spPr>
            <a:xfrm>
              <a:off x="8294963" y="3173105"/>
              <a:ext cx="3029803" cy="353477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2974" y="63820"/>
              <a:ext cx="7880865" cy="444234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l="13009" t="26667" r="60748" b="24775"/>
            <a:stretch>
              <a:fillRect/>
            </a:stretch>
          </p:blipFill>
          <p:spPr>
            <a:xfrm>
              <a:off x="3384644" y="2823467"/>
              <a:ext cx="3766782" cy="3927756"/>
            </a:xfrm>
            <a:prstGeom prst="rect">
              <a:avLst/>
            </a:prstGeom>
          </p:spPr>
        </p:pic>
      </p:gr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a:extLst>
              <a:ext uri="{FF2B5EF4-FFF2-40B4-BE49-F238E27FC236}">
                <a16:creationId xmlns:a16="http://schemas.microsoft.com/office/drawing/2014/main" id="{B7858506-FCE5-014D-BEEB-6E145B0BD61A}"/>
              </a:ext>
            </a:extLst>
          </p:cNvPr>
          <p:cNvSpPr txBox="1"/>
          <p:nvPr/>
        </p:nvSpPr>
        <p:spPr>
          <a:xfrm>
            <a:off x="8902119" y="651342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2258183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725191" y="5180357"/>
            <a:ext cx="10867215" cy="779929"/>
          </a:xfrm>
          <a:prstGeom prst="rect">
            <a:avLst/>
          </a:prstGeom>
        </p:spPr>
      </p:pic>
      <p:sp>
        <p:nvSpPr>
          <p:cNvPr id="7" name="TextBox 6"/>
          <p:cNvSpPr txBox="1"/>
          <p:nvPr/>
        </p:nvSpPr>
        <p:spPr>
          <a:xfrm>
            <a:off x="2852110" y="5675557"/>
            <a:ext cx="6893281"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Orientación sexual</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992" y="277244"/>
            <a:ext cx="9666168" cy="5191663"/>
          </a:xfrm>
          <a:prstGeom prst="rect">
            <a:avLst/>
          </a:prstGeom>
        </p:spPr>
      </p:pic>
      <p:sp>
        <p:nvSpPr>
          <p:cNvPr id="10" name="TextBox 9"/>
          <p:cNvSpPr txBox="1"/>
          <p:nvPr/>
        </p:nvSpPr>
        <p:spPr>
          <a:xfrm>
            <a:off x="9080205" y="4010924"/>
            <a:ext cx="1052798" cy="369332"/>
          </a:xfrm>
          <a:prstGeom prst="rect">
            <a:avLst/>
          </a:prstGeom>
          <a:solidFill>
            <a:schemeClr val="bg1"/>
          </a:solidFill>
          <a:ln w="57150">
            <a:solidFill>
              <a:schemeClr val="tx1"/>
            </a:solidFill>
          </a:ln>
        </p:spPr>
        <p:txBody>
          <a:bodyPr wrap="square" rtlCol="0">
            <a:spAutoFit/>
          </a:bodyPr>
          <a:lstStyle/>
          <a:p>
            <a:r>
              <a:rPr lang="es-MX" sz="1800" b="0" i="0" strike="noStrike" cap="none" spc="0" baseline="0" dirty="0">
                <a:solidFill>
                  <a:srgbClr val="000000"/>
                </a:solidFill>
                <a:effectLst/>
                <a:latin typeface="Tahoma"/>
                <a:ea typeface="Tahoma"/>
                <a:cs typeface="Tahoma"/>
              </a:rPr>
              <a:t>Hombre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0198626" y="4038986"/>
            <a:ext cx="953911" cy="365760"/>
          </a:xfrm>
          <a:prstGeom prst="rect">
            <a:avLst/>
          </a:prstGeom>
          <a:solidFill>
            <a:schemeClr val="bg1"/>
          </a:solidFill>
          <a:ln w="57150">
            <a:solidFill>
              <a:schemeClr val="tx1"/>
            </a:solidFill>
          </a:ln>
        </p:spPr>
        <p:txBody>
          <a:bodyPr wrap="square" rtlCol="0">
            <a:spAutoFit/>
          </a:bodyPr>
          <a:lstStyle/>
          <a:p>
            <a:r>
              <a:rPr lang="es-MX" sz="1800" b="0" i="0" strike="noStrike" cap="none" spc="0" baseline="0">
                <a:solidFill>
                  <a:srgbClr val="000000"/>
                </a:solidFill>
                <a:effectLst/>
                <a:latin typeface="Tahoma"/>
                <a:ea typeface="Tahoma"/>
                <a:cs typeface="Tahoma"/>
              </a:rPr>
              <a:t>Mujer</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616554" y="4023600"/>
            <a:ext cx="1371397" cy="640080"/>
          </a:xfrm>
          <a:prstGeom prst="rect">
            <a:avLst/>
          </a:prstGeom>
          <a:solidFill>
            <a:schemeClr val="bg1"/>
          </a:solidFill>
          <a:ln w="57150">
            <a:solidFill>
              <a:schemeClr val="tx1"/>
            </a:solidFill>
          </a:ln>
        </p:spPr>
        <p:txBody>
          <a:bodyPr wrap="square" rtlCol="0">
            <a:spAutoFit/>
          </a:bodyPr>
          <a:lstStyle/>
          <a:p>
            <a:pPr algn="ctr"/>
            <a:r>
              <a:rPr lang="es-MX" sz="1800" b="0" i="0" strike="noStrike" cap="none" spc="0" baseline="0">
                <a:solidFill>
                  <a:srgbClr val="000000"/>
                </a:solidFill>
                <a:effectLst/>
                <a:latin typeface="Tahoma"/>
                <a:ea typeface="Tahoma"/>
                <a:cs typeface="Tahoma"/>
              </a:rPr>
              <a:t>Persona no binaria</a:t>
            </a: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4" name="Footer Placeholder 3">
            <a:extLst>
              <a:ext uri="{FF2B5EF4-FFF2-40B4-BE49-F238E27FC236}">
                <a16:creationId xmlns:a16="http://schemas.microsoft.com/office/drawing/2014/main" id="{595A29D1-FC0E-6748-AB16-84F1A9C6198C}"/>
              </a:ext>
            </a:extLst>
          </p:cNvPr>
          <p:cNvSpPr txBox="1"/>
          <p:nvPr/>
        </p:nvSpPr>
        <p:spPr>
          <a:xfrm>
            <a:off x="8902119" y="651342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2679997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5D51BE-77DC-7346-B327-8EAA6175C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 y="18288"/>
            <a:ext cx="12170664" cy="6856538"/>
          </a:xfrm>
          <a:prstGeom prst="rect">
            <a:avLst/>
          </a:prstGeom>
        </p:spPr>
      </p:pic>
      <p:pic>
        <p:nvPicPr>
          <p:cNvPr id="9" name="Picture 8">
            <a:extLst>
              <a:ext uri="{FF2B5EF4-FFF2-40B4-BE49-F238E27FC236}">
                <a16:creationId xmlns:a16="http://schemas.microsoft.com/office/drawing/2014/main" id="{FCEB4116-A997-214D-B71D-EAB0811F4521}"/>
              </a:ext>
            </a:extLst>
          </p:cNvPr>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305756"/>
            <a:ext cx="1370700" cy="542321"/>
          </a:xfrm>
          <a:prstGeom prst="rect">
            <a:avLst/>
          </a:prstGeom>
        </p:spPr>
      </p:pic>
      <p:sp>
        <p:nvSpPr>
          <p:cNvPr id="10" name="Footer Placeholder 3">
            <a:extLst>
              <a:ext uri="{FF2B5EF4-FFF2-40B4-BE49-F238E27FC236}">
                <a16:creationId xmlns:a16="http://schemas.microsoft.com/office/drawing/2014/main" id="{D65BF040-5A80-C441-BC3A-D3DFF91F5D32}"/>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11" name="TextBox 10">
            <a:extLst>
              <a:ext uri="{FF2B5EF4-FFF2-40B4-BE49-F238E27FC236}">
                <a16:creationId xmlns:a16="http://schemas.microsoft.com/office/drawing/2014/main" id="{EA46A402-580D-2D4C-9908-0E90A91F4DD6}"/>
              </a:ext>
            </a:extLst>
          </p:cNvPr>
          <p:cNvSpPr txBox="1"/>
          <p:nvPr/>
        </p:nvSpPr>
        <p:spPr>
          <a:xfrm rot="20944219">
            <a:off x="1503950" y="2968048"/>
            <a:ext cx="2743200" cy="713232"/>
          </a:xfrm>
          <a:prstGeom prst="rect">
            <a:avLst/>
          </a:prstGeom>
          <a:solidFill>
            <a:schemeClr val="bg1"/>
          </a:solidFill>
        </p:spPr>
        <p:txBody>
          <a:bodyPr wrap="square">
            <a:spAutoFit/>
          </a:bodyPr>
          <a:lstStyle/>
          <a:p>
            <a:r>
              <a:rPr lang="es-MX" sz="3600" b="1" dirty="0"/>
              <a:t>SEGURO/A/E </a:t>
            </a:r>
          </a:p>
        </p:txBody>
      </p:sp>
      <p:sp>
        <p:nvSpPr>
          <p:cNvPr id="12" name="TextBox 11">
            <a:extLst>
              <a:ext uri="{FF2B5EF4-FFF2-40B4-BE49-F238E27FC236}">
                <a16:creationId xmlns:a16="http://schemas.microsoft.com/office/drawing/2014/main" id="{4296DB82-E13C-E648-A2B4-A142CDD34146}"/>
              </a:ext>
            </a:extLst>
          </p:cNvPr>
          <p:cNvSpPr txBox="1"/>
          <p:nvPr/>
        </p:nvSpPr>
        <p:spPr>
          <a:xfrm rot="20920037">
            <a:off x="8534160" y="2989530"/>
            <a:ext cx="3369350" cy="646331"/>
          </a:xfrm>
          <a:prstGeom prst="rect">
            <a:avLst/>
          </a:prstGeom>
          <a:solidFill>
            <a:schemeClr val="bg1"/>
          </a:solidFill>
        </p:spPr>
        <p:txBody>
          <a:bodyPr wrap="square">
            <a:spAutoFit/>
          </a:bodyPr>
          <a:lstStyle/>
          <a:p>
            <a:r>
              <a:rPr lang="es-MX" sz="3600" b="1" dirty="0"/>
              <a:t>RESPETADO/A/E</a:t>
            </a:r>
          </a:p>
        </p:txBody>
      </p:sp>
      <p:sp>
        <p:nvSpPr>
          <p:cNvPr id="13" name="TextBox 12">
            <a:extLst>
              <a:ext uri="{FF2B5EF4-FFF2-40B4-BE49-F238E27FC236}">
                <a16:creationId xmlns:a16="http://schemas.microsoft.com/office/drawing/2014/main" id="{4D7008C0-1AB9-D84C-BF09-97547DCE3B18}"/>
              </a:ext>
            </a:extLst>
          </p:cNvPr>
          <p:cNvSpPr txBox="1"/>
          <p:nvPr/>
        </p:nvSpPr>
        <p:spPr>
          <a:xfrm>
            <a:off x="2502994" y="5180952"/>
            <a:ext cx="1656209" cy="646331"/>
          </a:xfrm>
          <a:prstGeom prst="rect">
            <a:avLst/>
          </a:prstGeom>
          <a:solidFill>
            <a:schemeClr val="bg1"/>
          </a:solidFill>
        </p:spPr>
        <p:txBody>
          <a:bodyPr wrap="square">
            <a:spAutoFit/>
          </a:bodyPr>
          <a:lstStyle/>
          <a:p>
            <a:pPr algn="ctr"/>
            <a:r>
              <a:rPr lang="es-MX" dirty="0"/>
              <a:t>Su género es real</a:t>
            </a:r>
          </a:p>
        </p:txBody>
      </p:sp>
      <p:sp>
        <p:nvSpPr>
          <p:cNvPr id="14" name="TextBox 13">
            <a:extLst>
              <a:ext uri="{FF2B5EF4-FFF2-40B4-BE49-F238E27FC236}">
                <a16:creationId xmlns:a16="http://schemas.microsoft.com/office/drawing/2014/main" id="{737AB1AF-EF5F-3141-9481-2269D160E7FA}"/>
              </a:ext>
            </a:extLst>
          </p:cNvPr>
          <p:cNvSpPr txBox="1"/>
          <p:nvPr/>
        </p:nvSpPr>
        <p:spPr>
          <a:xfrm>
            <a:off x="4736902" y="5079963"/>
            <a:ext cx="1527264" cy="646331"/>
          </a:xfrm>
          <a:prstGeom prst="rect">
            <a:avLst/>
          </a:prstGeom>
          <a:solidFill>
            <a:schemeClr val="bg1"/>
          </a:solidFill>
        </p:spPr>
        <p:txBody>
          <a:bodyPr wrap="square">
            <a:spAutoFit/>
          </a:bodyPr>
          <a:lstStyle/>
          <a:p>
            <a:pPr algn="ctr"/>
            <a:r>
              <a:rPr lang="es-MX" dirty="0"/>
              <a:t>Su identidad es válida</a:t>
            </a:r>
          </a:p>
        </p:txBody>
      </p:sp>
      <p:sp>
        <p:nvSpPr>
          <p:cNvPr id="15" name="TextBox 14">
            <a:extLst>
              <a:ext uri="{FF2B5EF4-FFF2-40B4-BE49-F238E27FC236}">
                <a16:creationId xmlns:a16="http://schemas.microsoft.com/office/drawing/2014/main" id="{B85C53FB-6C86-4E46-B032-159592CD552B}"/>
              </a:ext>
            </a:extLst>
          </p:cNvPr>
          <p:cNvSpPr txBox="1"/>
          <p:nvPr/>
        </p:nvSpPr>
        <p:spPr>
          <a:xfrm>
            <a:off x="7010280" y="5150851"/>
            <a:ext cx="1446994" cy="685800"/>
          </a:xfrm>
          <a:prstGeom prst="rect">
            <a:avLst/>
          </a:prstGeom>
          <a:solidFill>
            <a:schemeClr val="bg1"/>
          </a:solidFill>
        </p:spPr>
        <p:txBody>
          <a:bodyPr wrap="square">
            <a:spAutoFit/>
          </a:bodyPr>
          <a:lstStyle/>
          <a:p>
            <a:pPr algn="ctr"/>
            <a:r>
              <a:rPr lang="es-MX" dirty="0"/>
              <a:t>Es digno/a/e de amor</a:t>
            </a:r>
          </a:p>
        </p:txBody>
      </p:sp>
      <p:sp>
        <p:nvSpPr>
          <p:cNvPr id="16" name="TextBox 15">
            <a:extLst>
              <a:ext uri="{FF2B5EF4-FFF2-40B4-BE49-F238E27FC236}">
                <a16:creationId xmlns:a16="http://schemas.microsoft.com/office/drawing/2014/main" id="{E203C867-633D-064C-9234-F9D8E2F189AC}"/>
              </a:ext>
            </a:extLst>
          </p:cNvPr>
          <p:cNvSpPr txBox="1"/>
          <p:nvPr/>
        </p:nvSpPr>
        <p:spPr>
          <a:xfrm>
            <a:off x="8905865" y="5159930"/>
            <a:ext cx="2231136" cy="713232"/>
          </a:xfrm>
          <a:prstGeom prst="rect">
            <a:avLst/>
          </a:prstGeom>
          <a:solidFill>
            <a:schemeClr val="bg1"/>
          </a:solidFill>
        </p:spPr>
        <p:txBody>
          <a:bodyPr wrap="square">
            <a:spAutoFit/>
          </a:bodyPr>
          <a:lstStyle/>
          <a:p>
            <a:pPr algn="ctr"/>
            <a:r>
              <a:rPr lang="es-MX" dirty="0"/>
              <a:t>Tiene derecho a sentirse seguro/a/e</a:t>
            </a:r>
          </a:p>
        </p:txBody>
      </p:sp>
      <p:sp>
        <p:nvSpPr>
          <p:cNvPr id="17" name="Rectangle 16">
            <a:extLst>
              <a:ext uri="{FF2B5EF4-FFF2-40B4-BE49-F238E27FC236}">
                <a16:creationId xmlns:a16="http://schemas.microsoft.com/office/drawing/2014/main" id="{072AF8B8-D317-9D4B-954B-B2DD8085071D}"/>
              </a:ext>
            </a:extLst>
          </p:cNvPr>
          <p:cNvSpPr/>
          <p:nvPr/>
        </p:nvSpPr>
        <p:spPr>
          <a:xfrm>
            <a:off x="2627197" y="384238"/>
            <a:ext cx="6239570" cy="515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052C928-F235-B54C-901A-DA952CEF249B}"/>
              </a:ext>
            </a:extLst>
          </p:cNvPr>
          <p:cNvSpPr txBox="1"/>
          <p:nvPr/>
        </p:nvSpPr>
        <p:spPr>
          <a:xfrm>
            <a:off x="2502994" y="-115054"/>
            <a:ext cx="8473428" cy="1200329"/>
          </a:xfrm>
          <a:prstGeom prst="rect">
            <a:avLst/>
          </a:prstGeom>
          <a:noFill/>
        </p:spPr>
        <p:txBody>
          <a:bodyPr wrap="square">
            <a:spAutoFit/>
          </a:bodyPr>
          <a:lstStyle/>
          <a:p>
            <a:r>
              <a:rPr lang="es-MX" sz="3600" b="1" dirty="0">
                <a:latin typeface="Marvin Round" panose="02000000000000000000" pitchFamily="2" charset="0"/>
              </a:rPr>
              <a:t>UN ESPACIO SEGURO PARA TODO EL MUNDO</a:t>
            </a:r>
          </a:p>
        </p:txBody>
      </p:sp>
    </p:spTree>
    <p:extLst>
      <p:ext uri="{BB962C8B-B14F-4D97-AF65-F5344CB8AC3E}">
        <p14:creationId xmlns:p14="http://schemas.microsoft.com/office/powerpoint/2010/main" val="9268362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884155" y="4967020"/>
            <a:ext cx="10867215" cy="779929"/>
          </a:xfrm>
          <a:prstGeom prst="rect">
            <a:avLst/>
          </a:prstGeom>
        </p:spPr>
      </p:pic>
      <p:sp>
        <p:nvSpPr>
          <p:cNvPr id="7" name="TextBox 6"/>
          <p:cNvSpPr txBox="1"/>
          <p:nvPr/>
        </p:nvSpPr>
        <p:spPr>
          <a:xfrm>
            <a:off x="3232298" y="5640067"/>
            <a:ext cx="4954772"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Heterosexual</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517" y="61917"/>
            <a:ext cx="9539265" cy="5377165"/>
          </a:xfrm>
          <a:prstGeom prst="rect">
            <a:avLst/>
          </a:prstGeom>
        </p:spPr>
      </p:pic>
      <p:sp>
        <p:nvSpPr>
          <p:cNvPr id="9" name="TextBox 8"/>
          <p:cNvSpPr txBox="1"/>
          <p:nvPr/>
        </p:nvSpPr>
        <p:spPr>
          <a:xfrm>
            <a:off x="4720859" y="1941689"/>
            <a:ext cx="1053805" cy="369332"/>
          </a:xfrm>
          <a:prstGeom prst="rect">
            <a:avLst/>
          </a:prstGeom>
          <a:solidFill>
            <a:schemeClr val="bg1"/>
          </a:solidFill>
          <a:ln w="57150">
            <a:solidFill>
              <a:schemeClr val="tx1"/>
            </a:solidFill>
          </a:ln>
        </p:spPr>
        <p:txBody>
          <a:bodyPr wrap="square" rtlCol="0">
            <a:spAutoFit/>
          </a:bodyPr>
          <a:lstStyle/>
          <a:p>
            <a:r>
              <a:rPr lang="es-MX" sz="1800" b="0" i="0" strike="noStrike" cap="none" spc="0" baseline="0" dirty="0">
                <a:solidFill>
                  <a:srgbClr val="000000"/>
                </a:solidFill>
                <a:effectLst/>
                <a:latin typeface="Tahoma"/>
                <a:ea typeface="Tahoma"/>
                <a:cs typeface="Tahoma"/>
              </a:rPr>
              <a:t>Hombre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909732" y="1941689"/>
            <a:ext cx="953911" cy="365760"/>
          </a:xfrm>
          <a:prstGeom prst="rect">
            <a:avLst/>
          </a:prstGeom>
          <a:solidFill>
            <a:schemeClr val="bg1"/>
          </a:solidFill>
          <a:ln w="57150">
            <a:solidFill>
              <a:schemeClr val="tx1"/>
            </a:solidFill>
          </a:ln>
        </p:spPr>
        <p:txBody>
          <a:bodyPr wrap="square" rtlCol="0">
            <a:spAutoFit/>
          </a:bodyPr>
          <a:lstStyle/>
          <a:p>
            <a:r>
              <a:rPr lang="es-MX" sz="1800" b="0" i="0" strike="noStrike" cap="none" spc="0" baseline="0">
                <a:solidFill>
                  <a:srgbClr val="000000"/>
                </a:solidFill>
                <a:effectLst/>
                <a:latin typeface="Tahoma"/>
                <a:ea typeface="Tahoma"/>
                <a:cs typeface="Tahoma"/>
              </a:rPr>
              <a:t>Mujer</a:t>
            </a: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a:extLst>
              <a:ext uri="{FF2B5EF4-FFF2-40B4-BE49-F238E27FC236}">
                <a16:creationId xmlns:a16="http://schemas.microsoft.com/office/drawing/2014/main" id="{C128A66F-35E2-9348-AAFD-9692F1BE2CDD}"/>
              </a:ext>
            </a:extLst>
          </p:cNvPr>
          <p:cNvSpPr txBox="1"/>
          <p:nvPr/>
        </p:nvSpPr>
        <p:spPr>
          <a:xfrm>
            <a:off x="8902119" y="6526403"/>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249128863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18327</TotalTime>
  <Words>5807</Words>
  <Application>Microsoft Macintosh PowerPoint</Application>
  <PresentationFormat>Widescreen</PresentationFormat>
  <Paragraphs>527</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PraterBlockPro</vt:lpstr>
      <vt:lpstr>Calibri</vt:lpstr>
      <vt:lpstr>Marvin Round</vt:lpstr>
      <vt:lpstr>Smoothy Slanted</vt:lpstr>
      <vt:lpstr>Arial</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Aún explorando…</vt:lpstr>
      <vt:lpstr>PowerPoint Presentation</vt:lpstr>
      <vt:lpstr>¿Qué es el coquetear?</vt:lpstr>
      <vt:lpstr>PowerPoint Presentation</vt:lpstr>
      <vt:lpstr>¿Dónde debe estar una persona en su Mapa de relaciones antes de coquetear con ella?</vt:lpstr>
      <vt:lpstr>PowerPoint Presentation</vt:lpstr>
      <vt:lpstr>PowerPoint Presentation</vt:lpstr>
      <vt:lpstr>Halagos</vt:lpstr>
      <vt:lpstr>3 tipos de halagos</vt:lpstr>
      <vt:lpstr>Lo que la persona trae puesto</vt:lpstr>
      <vt:lpstr>Cómo es la persona </vt:lpstr>
      <vt:lpstr>Halagos por habilidades  (Lo que la persona hace bien) </vt:lpstr>
      <vt:lpstr>Halagos por cómo se ve una persona o por el cuerpo</vt:lpstr>
      <vt:lpstr>PowerPoint Presentation</vt:lpstr>
      <vt:lpstr>Practicar halagar</vt:lpstr>
      <vt:lpstr>Pasos para coquetear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246</cp:revision>
  <dcterms:created xsi:type="dcterms:W3CDTF">2021-06-11T20:56:57Z</dcterms:created>
  <dcterms:modified xsi:type="dcterms:W3CDTF">2023-02-25T20:01:19Z</dcterms:modified>
</cp:coreProperties>
</file>